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fntdata" ContentType="application/x-fontdata"/>
  <Default Extension="png" ContentType="image/png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&#65279;<?xml version="1.0" encoding="utf-8" standalone="yes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officeDocument/2006/relationships/extended-properties" Target="docProps/app.xml" /><Relationship Id="rId4" Type="http://schemas.openxmlformats.org/package/2006/relationships/metadata/thumbnail" Target="docProps/thumbnail.jpeg" /></Relationships>
</file>

<file path=ppt/presentation.xml><?xml version="1.0" encoding="utf-8"?>
<!--Generated by Aspose.Slides for .NET 19.12-->
<p:presentation xmlns:r="http://schemas.openxmlformats.org/officeDocument/2006/relationships" xmlns:a="http://schemas.openxmlformats.org/drawingml/2006/main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</p:sldIdLst>
  <p:sldSz cx="14630400" cy="8229600"/>
  <p:notesSz cx="8229600" cy="14630400"/>
  <p:embeddedFontLst>
    <p:embeddedFont>
      <p:font typeface="Merriweather"/>
      <p:regular r:id="rId14"/>
    </p:embeddedFont>
    <p:embeddedFont>
      <p:font typeface="Open Sans"/>
      <p:regular r:id="rId15"/>
    </p:embeddedFont>
  </p:embeddedFontLst>
  <p:custDataLst>
    <p:tags r:id="rId13"/>
  </p:custDataLst>
  <p:defaultTextStyle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r="http://schemas.openxmlformats.org/officeDocument/2006/relationships"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>
        <p:scale>
          <a:sx n="1" d="100"/>
          <a:sy n="1" d="100"/>
        </p:scale>
        <p:origin x="0" y="0"/>
      </p:cViewPr>
    </p:cSldViewPr>
  </p:notesViewPr>
  <p:gridSpacing cx="76200" cy="76200"/>
</p:viewPr>
</file>

<file path=ppt/_rels/presentation.xml.rels>&#65279;<?xml version="1.0" encoding="utf-8" standalone="yes"?><Relationships xmlns="http://schemas.openxmlformats.org/package/2006/relationships"><Relationship Id="rId1" Type="http://schemas.openxmlformats.org/officeDocument/2006/relationships/slideMaster" Target="slideMasters/slideMaster1.xml" /><Relationship Id="rId10" Type="http://schemas.openxmlformats.org/officeDocument/2006/relationships/slide" Target="slides/slide8.xml" /><Relationship Id="rId11" Type="http://schemas.openxmlformats.org/officeDocument/2006/relationships/slide" Target="slides/slide9.xml" /><Relationship Id="rId12" Type="http://schemas.openxmlformats.org/officeDocument/2006/relationships/slide" Target="slides/slide10.xml" /><Relationship Id="rId13" Type="http://schemas.openxmlformats.org/officeDocument/2006/relationships/tags" Target="tags/tag1.xml" /><Relationship Id="rId14" Type="http://schemas.openxmlformats.org/officeDocument/2006/relationships/font" Target="fonts/font1.fntdata" /><Relationship Id="rId15" Type="http://schemas.openxmlformats.org/officeDocument/2006/relationships/font" Target="fonts/font5.fntdata" /><Relationship Id="rId16" Type="http://schemas.openxmlformats.org/officeDocument/2006/relationships/presProps" Target="presProps.xml" /><Relationship Id="rId17" Type="http://schemas.openxmlformats.org/officeDocument/2006/relationships/viewProps" Target="viewProps.xml" /><Relationship Id="rId18" Type="http://schemas.openxmlformats.org/officeDocument/2006/relationships/font" Target="fonts/font2.fntdata" /><Relationship Id="rId19" Type="http://schemas.openxmlformats.org/officeDocument/2006/relationships/font" Target="fonts/font3.fntdata" /><Relationship Id="rId2" Type="http://schemas.openxmlformats.org/officeDocument/2006/relationships/notesMaster" Target="notesMasters/notesMaster1.xml" /><Relationship Id="rId20" Type="http://schemas.openxmlformats.org/officeDocument/2006/relationships/font" Target="fonts/font4.fntdata" /><Relationship Id="rId21" Type="http://schemas.openxmlformats.org/officeDocument/2006/relationships/theme" Target="theme/theme1.xml" /><Relationship Id="rId22" Type="http://schemas.openxmlformats.org/officeDocument/2006/relationships/font" Target="fonts/font6.fntdata" /><Relationship Id="rId23" Type="http://schemas.openxmlformats.org/officeDocument/2006/relationships/font" Target="fonts/font7.fntdata" /><Relationship Id="rId24" Type="http://schemas.openxmlformats.org/officeDocument/2006/relationships/font" Target="fonts/font8.fntdata" /><Relationship Id="rId25" Type="http://schemas.openxmlformats.org/officeDocument/2006/relationships/tableStyles" Target="tableStyles.xml" /><Relationship Id="rId3" Type="http://schemas.openxmlformats.org/officeDocument/2006/relationships/slide" Target="slides/slide1.xml" /><Relationship Id="rId4" Type="http://schemas.openxmlformats.org/officeDocument/2006/relationships/slide" Target="slides/slide2.xml" /><Relationship Id="rId5" Type="http://schemas.openxmlformats.org/officeDocument/2006/relationships/slide" Target="slides/slide3.xml" /><Relationship Id="rId6" Type="http://schemas.openxmlformats.org/officeDocument/2006/relationships/slide" Target="slides/slide4.xml" /><Relationship Id="rId7" Type="http://schemas.openxmlformats.org/officeDocument/2006/relationships/slide" Target="slides/slide5.xml" /><Relationship Id="rId8" Type="http://schemas.openxmlformats.org/officeDocument/2006/relationships/slide" Target="slides/slide6.xml" /><Relationship Id="rId9" Type="http://schemas.openxmlformats.org/officeDocument/2006/relationships/slide" Target="slides/slide7.xml" /></Relationships>
</file>

<file path=ppt/notesMasters/_rels/notesMaster1.xml.rels>&#65279;<?xml version="1.0" encoding="utf-8" standalone="yes"?><Relationships xmlns="http://schemas.openxmlformats.org/package/2006/relationships"><Relationship Id="rId1" Type="http://schemas.openxmlformats.org/officeDocument/2006/relationships/theme" Target="../theme/theme1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/>
            <a:lvl1pPr algn="l">
              <a:defRPr sz="1200"/>
            </a:lvl1pPr>
          </a:lstStyle>
          <a:p>
            <a:pPr/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/>
            <a:lvl1pPr algn="r">
              <a:defRPr sz="1200"/>
            </a:lvl1pPr>
          </a:lstStyle>
          <a:p>
            <a:pPr/>
            <a:fld id="{5282F153-3F37-0F45-9E97-73ACFA13230C}" type="datetimeFigureOut">
              <a:rPr lang="en-US"/>
              <a:pPr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/>
            <a:lvl1pPr algn="l">
              <a:defRPr sz="1200"/>
            </a:lvl1pPr>
          </a:lstStyle>
          <a:p>
            <a:pPr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/>
            <a:lvl1pPr algn="r">
              <a:defRPr sz="1200"/>
            </a:lvl1pPr>
          </a:lstStyle>
          <a:p>
            <a:pPr/>
            <a:fld id="{CE5E9CC1-C706-0F49-92D6-E571CC5EEA8F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defPPr/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.xml" /><Relationship Id="rId2" Type="http://schemas.openxmlformats.org/officeDocument/2006/relationships/notesMaster" Target="../notesMasters/notesMaster1.xml" /></Relationships>
</file>

<file path=ppt/notesSlides/_rels/notesSlide10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0.xml" /><Relationship Id="rId2" Type="http://schemas.openxmlformats.org/officeDocument/2006/relationships/notesMaster" Target="../notesMasters/notesMaster1.xml" /></Relationships>
</file>

<file path=ppt/notesSlides/_rels/notesSlide2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2.xml" /><Relationship Id="rId2" Type="http://schemas.openxmlformats.org/officeDocument/2006/relationships/notesMaster" Target="../notesMasters/notesMaster1.xml" /></Relationships>
</file>

<file path=ppt/notesSlides/_rels/notesSlide3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3.xml" /><Relationship Id="rId2" Type="http://schemas.openxmlformats.org/officeDocument/2006/relationships/notesMaster" Target="../notesMasters/notesMaster1.xml" /></Relationships>
</file>

<file path=ppt/notesSlides/_rels/notesSlide4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4.xml" /><Relationship Id="rId2" Type="http://schemas.openxmlformats.org/officeDocument/2006/relationships/notesMaster" Target="../notesMasters/notesMaster1.xml" /></Relationships>
</file>

<file path=ppt/notesSlides/_rels/notesSlide5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5.xml" /><Relationship Id="rId2" Type="http://schemas.openxmlformats.org/officeDocument/2006/relationships/notesMaster" Target="../notesMasters/notesMaster1.xml" /></Relationships>
</file>

<file path=ppt/notesSlides/_rels/notesSlide6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6.xml" /><Relationship Id="rId2" Type="http://schemas.openxmlformats.org/officeDocument/2006/relationships/notesMaster" Target="../notesMasters/notesMaster1.xml" /></Relationships>
</file>

<file path=ppt/notesSlides/_rels/notesSlide7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7.xml" /><Relationship Id="rId2" Type="http://schemas.openxmlformats.org/officeDocument/2006/relationships/notesMaster" Target="../notesMasters/notesMaster1.xml" /></Relationships>
</file>

<file path=ppt/notesSlides/_rels/notesSlide8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8.xml" /><Relationship Id="rId2" Type="http://schemas.openxmlformats.org/officeDocument/2006/relationships/notesMaster" Target="../notesMasters/notesMaster1.xml" /></Relationships>
</file>

<file path=ppt/notesSlides/_rels/notesSlide9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9.xml" /><Relationship Id="rId2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>
            <a:defPPr/>
          </a:lstStyle>
          <a:p>
            <a:pPr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defPPr/>
          </a:lstStyle>
          <a:p>
            <a:pPr/>
            <a:fld id="{F7021451-1387-4CA6-816F-3879F97B5CBC}" type="slidenum">
              <a:rPr lang="en-US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>
            <a:defPPr/>
          </a:lstStyle>
          <a:p>
            <a:pPr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defPPr/>
          </a:lstStyle>
          <a:p>
            <a:pPr/>
            <a:fld id="{F7021451-1387-4CA6-816F-3879F97B5CBC}" type="slidenum">
              <a:rPr lang="en-US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>
            <a:defPPr/>
          </a:lstStyle>
          <a:p>
            <a:pPr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defPPr/>
          </a:lstStyle>
          <a:p>
            <a:pPr/>
            <a:fld id="{F7021451-1387-4CA6-816F-3879F97B5CBC}" type="slidenum">
              <a:rPr lang="en-US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>
            <a:defPPr/>
          </a:lstStyle>
          <a:p>
            <a:pPr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defPPr/>
          </a:lstStyle>
          <a:p>
            <a:pPr/>
            <a:fld id="{F7021451-1387-4CA6-816F-3879F97B5CBC}" type="slidenum">
              <a:rPr lang="en-US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>
            <a:defPPr/>
          </a:lstStyle>
          <a:p>
            <a:pPr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defPPr/>
          </a:lstStyle>
          <a:p>
            <a:pPr/>
            <a:fld id="{F7021451-1387-4CA6-816F-3879F97B5CBC}" type="slidenum">
              <a:rPr lang="en-US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>
            <a:defPPr/>
          </a:lstStyle>
          <a:p>
            <a:pPr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defPPr/>
          </a:lstStyle>
          <a:p>
            <a:pPr/>
            <a:fld id="{F7021451-1387-4CA6-816F-3879F97B5CBC}" type="slidenum">
              <a:rPr lang="en-US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>
            <a:defPPr/>
          </a:lstStyle>
          <a:p>
            <a:pPr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defPPr/>
          </a:lstStyle>
          <a:p>
            <a:pPr/>
            <a:fld id="{F7021451-1387-4CA6-816F-3879F97B5CBC}" type="slidenum">
              <a:rPr lang="en-US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>
            <a:defPPr/>
          </a:lstStyle>
          <a:p>
            <a:pPr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defPPr/>
          </a:lstStyle>
          <a:p>
            <a:pPr/>
            <a:fld id="{F7021451-1387-4CA6-816F-3879F97B5CBC}" type="slidenum">
              <a:rPr lang="en-US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>
            <a:defPPr/>
          </a:lstStyle>
          <a:p>
            <a:pPr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defPPr/>
          </a:lstStyle>
          <a:p>
            <a:pPr/>
            <a:fld id="{F7021451-1387-4CA6-816F-3879F97B5CBC}" type="slidenum">
              <a:rPr lang="en-US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>
            <a:defPPr/>
          </a:lstStyle>
          <a:p>
            <a:pPr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defPPr/>
          </a:lstStyle>
          <a:p>
            <a:pPr/>
            <a:fld id="{F7021451-1387-4CA6-816F-3879F97B5CBC}" type="slidenum">
              <a:rPr lang="en-US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&#65279;<?xml version="1.0" encoding="utf-8" standalone="yes"?><Relationships xmlns="http://schemas.openxmlformats.org/package/2006/relationships"><Relationship Id="rId1" Type="http://schemas.openxmlformats.org/officeDocument/2006/relationships/image" Target="../media/image1.png" /><Relationship Id="rId2" Type="http://schemas.openxmlformats.org/officeDocument/2006/relationships/image" Target="../media/image2.png" /><Relationship Id="rId3" Type="http://schemas.openxmlformats.org/officeDocument/2006/relationships/hyperlink" Target="https://gamma.app/?utm_source=made-with-gamma" TargetMode="External" /><Relationship Id="rId4" Type="http://schemas.openxmlformats.org/officeDocument/2006/relationships/slideMaster" Target="../slideMasters/slideMaster1.xml" /></Relationships>
</file>

<file path=ppt/slideLayouts/_rels/slideLayout10.xml.rels>&#65279;<?xml version="1.0" encoding="utf-8" standalone="yes"?><Relationships xmlns="http://schemas.openxmlformats.org/package/2006/relationships"><Relationship Id="rId1" Type="http://schemas.openxmlformats.org/officeDocument/2006/relationships/image" Target="../media/image19.png" /><Relationship Id="rId2" Type="http://schemas.openxmlformats.org/officeDocument/2006/relationships/image" Target="../media/image20.png" /><Relationship Id="rId3" Type="http://schemas.openxmlformats.org/officeDocument/2006/relationships/hyperlink" Target="https://gamma.app/?utm_source=made-with-gamma" TargetMode="External" /><Relationship Id="rId4" Type="http://schemas.openxmlformats.org/officeDocument/2006/relationships/slideMaster" Target="../slideMasters/slideMaster1.xml" /></Relationships>
</file>

<file path=ppt/slideLayouts/_rels/slideLayout2.xml.rels>&#65279;<?xml version="1.0" encoding="utf-8" standalone="yes"?><Relationships xmlns="http://schemas.openxmlformats.org/package/2006/relationships"><Relationship Id="rId1" Type="http://schemas.openxmlformats.org/officeDocument/2006/relationships/image" Target="../media/image3.png" /><Relationship Id="rId2" Type="http://schemas.openxmlformats.org/officeDocument/2006/relationships/image" Target="../media/image4.png" /><Relationship Id="rId3" Type="http://schemas.openxmlformats.org/officeDocument/2006/relationships/hyperlink" Target="https://gamma.app/?utm_source=made-with-gamma" TargetMode="External" /><Relationship Id="rId4" Type="http://schemas.openxmlformats.org/officeDocument/2006/relationships/slideMaster" Target="../slideMasters/slideMaster1.xml" /></Relationships>
</file>

<file path=ppt/slideLayouts/_rels/slideLayout3.xml.rels>&#65279;<?xml version="1.0" encoding="utf-8" standalone="yes"?><Relationships xmlns="http://schemas.openxmlformats.org/package/2006/relationships"><Relationship Id="rId1" Type="http://schemas.openxmlformats.org/officeDocument/2006/relationships/image" Target="../media/image5.png" /><Relationship Id="rId2" Type="http://schemas.openxmlformats.org/officeDocument/2006/relationships/image" Target="../media/image6.png" /><Relationship Id="rId3" Type="http://schemas.openxmlformats.org/officeDocument/2006/relationships/hyperlink" Target="https://gamma.app/?utm_source=made-with-gamma" TargetMode="External" /><Relationship Id="rId4" Type="http://schemas.openxmlformats.org/officeDocument/2006/relationships/slideMaster" Target="../slideMasters/slideMaster1.xml" /></Relationships>
</file>

<file path=ppt/slideLayouts/_rels/slideLayout4.xml.rels>&#65279;<?xml version="1.0" encoding="utf-8" standalone="yes"?><Relationships xmlns="http://schemas.openxmlformats.org/package/2006/relationships"><Relationship Id="rId1" Type="http://schemas.openxmlformats.org/officeDocument/2006/relationships/image" Target="../media/image7.png" /><Relationship Id="rId2" Type="http://schemas.openxmlformats.org/officeDocument/2006/relationships/image" Target="../media/image8.png" /><Relationship Id="rId3" Type="http://schemas.openxmlformats.org/officeDocument/2006/relationships/hyperlink" Target="https://gamma.app/?utm_source=made-with-gamma" TargetMode="External" /><Relationship Id="rId4" Type="http://schemas.openxmlformats.org/officeDocument/2006/relationships/slideMaster" Target="../slideMasters/slideMaster1.xml" /></Relationships>
</file>

<file path=ppt/slideLayouts/_rels/slideLayout5.xml.rels>&#65279;<?xml version="1.0" encoding="utf-8" standalone="yes"?><Relationships xmlns="http://schemas.openxmlformats.org/package/2006/relationships"><Relationship Id="rId1" Type="http://schemas.openxmlformats.org/officeDocument/2006/relationships/image" Target="../media/image9.png" /><Relationship Id="rId2" Type="http://schemas.openxmlformats.org/officeDocument/2006/relationships/image" Target="../media/image10.png" /><Relationship Id="rId3" Type="http://schemas.openxmlformats.org/officeDocument/2006/relationships/hyperlink" Target="https://gamma.app/?utm_source=made-with-gamma" TargetMode="External" /><Relationship Id="rId4" Type="http://schemas.openxmlformats.org/officeDocument/2006/relationships/slideMaster" Target="../slideMasters/slideMaster1.xml" /></Relationships>
</file>

<file path=ppt/slideLayouts/_rels/slideLayout6.xml.rels>&#65279;<?xml version="1.0" encoding="utf-8" standalone="yes"?><Relationships xmlns="http://schemas.openxmlformats.org/package/2006/relationships"><Relationship Id="rId1" Type="http://schemas.openxmlformats.org/officeDocument/2006/relationships/image" Target="../media/image11.png" /><Relationship Id="rId2" Type="http://schemas.openxmlformats.org/officeDocument/2006/relationships/image" Target="../media/image12.png" /><Relationship Id="rId3" Type="http://schemas.openxmlformats.org/officeDocument/2006/relationships/hyperlink" Target="https://gamma.app/?utm_source=made-with-gamma" TargetMode="External" /><Relationship Id="rId4" Type="http://schemas.openxmlformats.org/officeDocument/2006/relationships/slideMaster" Target="../slideMasters/slideMaster1.xml" /></Relationships>
</file>

<file path=ppt/slideLayouts/_rels/slideLayout7.xml.rels>&#65279;<?xml version="1.0" encoding="utf-8" standalone="yes"?><Relationships xmlns="http://schemas.openxmlformats.org/package/2006/relationships"><Relationship Id="rId1" Type="http://schemas.openxmlformats.org/officeDocument/2006/relationships/image" Target="../media/image13.png" /><Relationship Id="rId2" Type="http://schemas.openxmlformats.org/officeDocument/2006/relationships/image" Target="../media/image14.png" /><Relationship Id="rId3" Type="http://schemas.openxmlformats.org/officeDocument/2006/relationships/hyperlink" Target="https://gamma.app/?utm_source=made-with-gamma" TargetMode="External" /><Relationship Id="rId4" Type="http://schemas.openxmlformats.org/officeDocument/2006/relationships/slideMaster" Target="../slideMasters/slideMaster1.xml" /></Relationships>
</file>

<file path=ppt/slideLayouts/_rels/slideLayout8.xml.rels>&#65279;<?xml version="1.0" encoding="utf-8" standalone="yes"?><Relationships xmlns="http://schemas.openxmlformats.org/package/2006/relationships"><Relationship Id="rId1" Type="http://schemas.openxmlformats.org/officeDocument/2006/relationships/image" Target="../media/image15.png" /><Relationship Id="rId2" Type="http://schemas.openxmlformats.org/officeDocument/2006/relationships/image" Target="../media/image16.png" /><Relationship Id="rId3" Type="http://schemas.openxmlformats.org/officeDocument/2006/relationships/hyperlink" Target="https://gamma.app/?utm_source=made-with-gamma" TargetMode="External" /><Relationship Id="rId4" Type="http://schemas.openxmlformats.org/officeDocument/2006/relationships/slideMaster" Target="../slideMasters/slideMaster1.xml" /></Relationships>
</file>

<file path=ppt/slideLayouts/_rels/slideLayout9.xml.rels>&#65279;<?xml version="1.0" encoding="utf-8" standalone="yes"?><Relationships xmlns="http://schemas.openxmlformats.org/package/2006/relationships"><Relationship Id="rId1" Type="http://schemas.openxmlformats.org/officeDocument/2006/relationships/image" Target="../media/image17.png" /><Relationship Id="rId2" Type="http://schemas.openxmlformats.org/officeDocument/2006/relationships/image" Target="../media/image18.png" /><Relationship Id="rId3" Type="http://schemas.openxmlformats.org/officeDocument/2006/relationships/hyperlink" Target="https://gamma.app/?utm_source=made-with-gamma" TargetMode="External" /><Relationship Id="rId4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  <p:txBody>
          <a:bodyPr/>
          <a:lstStyle>
            <a:defPPr/>
          </a:lstStyle>
          <a:p/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p:transition/>
  <p:timing/>
</p:sldLayout>
</file>

<file path=ppt/slideLayouts/slideLayout10.xml><?xml version="1.0" encoding="utf-8"?>
<p:sldLayout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  <p:txBody>
          <a:bodyPr/>
          <a:lstStyle>
            <a:defPPr/>
          </a:lstStyle>
          <a:p>
            <a:pPr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p:transition/>
  <p:timing/>
</p:sldLayout>
</file>

<file path=ppt/slideLayouts/slideLayout2.xml><?xml version="1.0" encoding="utf-8"?>
<p:sldLayout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  <p:txBody>
          <a:bodyPr/>
          <a:lstStyle>
            <a:defPPr/>
          </a:lstStyle>
          <a:p>
            <a:pPr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p:transition/>
  <p:timing/>
</p:sldLayout>
</file>

<file path=ppt/slideLayouts/slideLayout3.xml><?xml version="1.0" encoding="utf-8"?>
<p:sldLayout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  <p:txBody>
          <a:bodyPr/>
          <a:lstStyle>
            <a:defPPr/>
          </a:lstStyle>
          <a:p>
            <a:pPr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p:transition/>
  <p:timing/>
</p:sldLayout>
</file>

<file path=ppt/slideLayouts/slideLayout4.xml><?xml version="1.0" encoding="utf-8"?>
<p:sldLayout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  <p:txBody>
          <a:bodyPr/>
          <a:lstStyle>
            <a:defPPr/>
          </a:lstStyle>
          <a:p>
            <a:pPr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p:transition/>
  <p:timing/>
</p:sldLayout>
</file>

<file path=ppt/slideLayouts/slideLayout5.xml><?xml version="1.0" encoding="utf-8"?>
<p:sldLayout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  <p:txBody>
          <a:bodyPr/>
          <a:lstStyle>
            <a:defPPr/>
          </a:lstStyle>
          <a:p>
            <a:pPr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p:transition/>
  <p:timing/>
</p:sldLayout>
</file>

<file path=ppt/slideLayouts/slideLayout6.xml><?xml version="1.0" encoding="utf-8"?>
<p:sldLayout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  <p:txBody>
          <a:bodyPr/>
          <a:lstStyle>
            <a:defPPr/>
          </a:lstStyle>
          <a:p>
            <a:pPr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p:transition/>
  <p:timing/>
</p:sldLayout>
</file>

<file path=ppt/slideLayouts/slideLayout7.xml><?xml version="1.0" encoding="utf-8"?>
<p:sldLayout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  <p:txBody>
          <a:bodyPr/>
          <a:lstStyle>
            <a:defPPr/>
          </a:lstStyle>
          <a:p>
            <a:pPr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p:transition/>
  <p:timing/>
</p:sldLayout>
</file>

<file path=ppt/slideLayouts/slideLayout8.xml><?xml version="1.0" encoding="utf-8"?>
<p:sldLayout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  <p:txBody>
          <a:bodyPr/>
          <a:lstStyle>
            <a:defPPr/>
          </a:lstStyle>
          <a:p>
            <a:pPr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p:transition/>
  <p:timing/>
</p:sldLayout>
</file>

<file path=ppt/slideLayouts/slideLayout9.xml><?xml version="1.0" encoding="utf-8"?>
<p:sldLayout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  <p:txBody>
          <a:bodyPr/>
          <a:lstStyle>
            <a:defPPr/>
          </a:lstStyle>
          <a:p>
            <a:pPr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p:transition/>
  <p:timing/>
</p:sldLayout>
</file>

<file path=ppt/slideMasters/_rels/slideMaster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10" Type="http://schemas.openxmlformats.org/officeDocument/2006/relationships/slideLayout" Target="../slideLayouts/slideLayout10.xml" /><Relationship Id="rId11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3" Type="http://schemas.openxmlformats.org/officeDocument/2006/relationships/slideLayout" Target="../slideLayouts/slideLayout3.xml" /><Relationship Id="rId4" Type="http://schemas.openxmlformats.org/officeDocument/2006/relationships/slideLayout" Target="../slideLayouts/slideLayout4.xml" /><Relationship Id="rId5" Type="http://schemas.openxmlformats.org/officeDocument/2006/relationships/slideLayout" Target="../slideLayouts/slideLayout5.xml" /><Relationship Id="rId6" Type="http://schemas.openxmlformats.org/officeDocument/2006/relationships/slideLayout" Target="../slideLayouts/slideLayout6.xml" /><Relationship Id="rId7" Type="http://schemas.openxmlformats.org/officeDocument/2006/relationships/slideLayout" Target="../slideLayouts/slideLayout7.xml" /><Relationship Id="rId8" Type="http://schemas.openxmlformats.org/officeDocument/2006/relationships/slideLayout" Target="../slideLayouts/slideLayout8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</p:sldLayoutIdLst>
  <p:transition/>
  <p:timing/>
  <p:txStyles>
    <p:titleStyle>
      <a:defPPr/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defPPr/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notesSlide" Target="../notesSlides/notesSlide1.xml" /><Relationship Id="rId3" Type="http://schemas.openxmlformats.org/officeDocument/2006/relationships/image" Target="../media/image21.jpeg" /></Relationships>
</file>

<file path=ppt/slides/_rels/slide1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 /><Relationship Id="rId2" Type="http://schemas.openxmlformats.org/officeDocument/2006/relationships/notesSlide" Target="../notesSlides/notesSlide10.xml" /><Relationship Id="rId3" Type="http://schemas.openxmlformats.org/officeDocument/2006/relationships/image" Target="../media/image32.jpeg" /></Relationships>
</file>

<file path=ppt/slides/_rels/slide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2.xml" /></Relationships>
</file>

<file path=ppt/slides/_rels/slide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 /><Relationship Id="rId2" Type="http://schemas.openxmlformats.org/officeDocument/2006/relationships/notesSlide" Target="../notesSlides/notesSlide3.xml" /><Relationship Id="rId3" Type="http://schemas.openxmlformats.org/officeDocument/2006/relationships/image" Target="../media/image22.jpeg" /><Relationship Id="rId4" Type="http://schemas.openxmlformats.org/officeDocument/2006/relationships/image" Target="../media/image23.jpeg" /><Relationship Id="rId5" Type="http://schemas.openxmlformats.org/officeDocument/2006/relationships/image" Target="../media/image24.jpeg" /><Relationship Id="rId6" Type="http://schemas.openxmlformats.org/officeDocument/2006/relationships/image" Target="../media/image25.jpeg" /></Relationships>
</file>

<file path=ppt/slides/_rels/slide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notesSlide" Target="../notesSlides/notesSlide4.xml" /><Relationship Id="rId3" Type="http://schemas.openxmlformats.org/officeDocument/2006/relationships/image" Target="../media/image26.jpeg" /></Relationships>
</file>

<file path=ppt/slides/_rels/slide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 /><Relationship Id="rId2" Type="http://schemas.openxmlformats.org/officeDocument/2006/relationships/notesSlide" Target="../notesSlides/notesSlide5.xml" /></Relationships>
</file>

<file path=ppt/slides/_rels/slide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 /><Relationship Id="rId2" Type="http://schemas.openxmlformats.org/officeDocument/2006/relationships/notesSlide" Target="../notesSlides/notesSlide6.xml" /><Relationship Id="rId3" Type="http://schemas.openxmlformats.org/officeDocument/2006/relationships/image" Target="../media/image27.jpeg" /><Relationship Id="rId4" Type="http://schemas.openxmlformats.org/officeDocument/2006/relationships/image" Target="../media/image28.png" /><Relationship Id="rId5" Type="http://schemas.openxmlformats.org/officeDocument/2006/relationships/image" Target="../media/image29.png" /></Relationships>
</file>

<file path=ppt/slides/_rels/slide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2" Type="http://schemas.openxmlformats.org/officeDocument/2006/relationships/notesSlide" Target="../notesSlides/notesSlide7.xml" /><Relationship Id="rId3" Type="http://schemas.openxmlformats.org/officeDocument/2006/relationships/image" Target="../media/image30.jpeg" /></Relationships>
</file>

<file path=ppt/slides/_rels/slide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notesSlide" Target="../notesSlides/notesSlide8.xml" /></Relationships>
</file>

<file path=ppt/slides/_rels/slide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 /><Relationship Id="rId2" Type="http://schemas.openxmlformats.org/officeDocument/2006/relationships/notesSlide" Target="../notesSlides/notesSlide9.xml" /><Relationship Id="rId3" Type="http://schemas.openxmlformats.org/officeDocument/2006/relationships/image" Target="../media/image31.jpeg" /></Relationships>
</file>

<file path=ppt/slides/slide1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745462"/>
            <a:ext cx="7556421" cy="141755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>
            <a:defPPr/>
          </a:lstStyle>
          <a:p>
            <a:pPr marL="0" indent="0" algn="l">
              <a:lnSpc>
                <a:spcPts val="5550"/>
              </a:lnSpc>
              <a:buNone/>
            </a:pPr>
            <a:r>
              <a:rPr lang="en-US" sz="4450" b="1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Sistema de Gestión para Supermercado</a:t>
            </a:r>
            <a:endParaRPr lang="en-US" sz="4450"/>
          </a:p>
        </p:txBody>
      </p:sp>
      <p:sp>
        <p:nvSpPr>
          <p:cNvPr id="4" name="Text 1"/>
          <p:cNvSpPr/>
          <p:nvPr/>
        </p:nvSpPr>
        <p:spPr>
          <a:xfrm>
            <a:off x="6280190" y="4503182"/>
            <a:ext cx="75564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/>
          </a:lstStyle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Ayol Nayely | Pérez Alessia</a:t>
            </a:r>
            <a:endParaRPr lang="en-US" sz="1750"/>
          </a:p>
        </p:txBody>
      </p:sp>
      <p:sp>
        <p:nvSpPr>
          <p:cNvPr id="5" name="Text 2"/>
          <p:cNvSpPr/>
          <p:nvPr/>
        </p:nvSpPr>
        <p:spPr>
          <a:xfrm>
            <a:off x="6280190" y="5121235"/>
            <a:ext cx="75564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/>
          </a:lstStyle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Docente: Ing. Yadira Franco</a:t>
            </a:r>
            <a:endParaRPr lang="en-US" sz="1750"/>
          </a:p>
        </p:txBody>
      </p:sp>
    </p:spTree>
  </p:cSld>
  <p:clrMapOvr>
    <a:masterClrMapping/>
  </p:clrMapOvr>
  <p:transition/>
  <p:timing/>
</p:sld>
</file>

<file path=ppt/slides/slide10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539121"/>
            <a:ext cx="7556421" cy="141755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>
            <a:defPPr/>
          </a:lstStyle>
          <a:p>
            <a:pPr marL="0" indent="0" algn="l">
              <a:lnSpc>
                <a:spcPts val="5550"/>
              </a:lnSpc>
              <a:buNone/>
            </a:pPr>
            <a:r>
              <a:rPr lang="en-US" sz="4450" b="1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Conclusiones y Recomendaciones</a:t>
            </a:r>
            <a:endParaRPr lang="en-US" sz="4450"/>
          </a:p>
        </p:txBody>
      </p:sp>
      <p:sp>
        <p:nvSpPr>
          <p:cNvPr id="4" name="Text 1"/>
          <p:cNvSpPr/>
          <p:nvPr/>
        </p:nvSpPr>
        <p:spPr>
          <a:xfrm>
            <a:off x="793790" y="3523655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/>
          </a:lstStyle>
          <a:p>
            <a:pPr marL="0" indent="0" algn="l">
              <a:lnSpc>
                <a:spcPts val="2750"/>
              </a:lnSpc>
              <a:buNone/>
            </a:pPr>
            <a:r>
              <a:rPr lang="en-US" sz="2200" b="1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Conclusiones</a:t>
            </a:r>
            <a:endParaRPr lang="en-US" sz="2200"/>
          </a:p>
        </p:txBody>
      </p:sp>
      <p:sp>
        <p:nvSpPr>
          <p:cNvPr id="5" name="Text 2"/>
          <p:cNvSpPr/>
          <p:nvPr/>
        </p:nvSpPr>
        <p:spPr>
          <a:xfrm>
            <a:off x="793790" y="4104799"/>
            <a:ext cx="3501509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>
            <a:defPPr/>
          </a:lstStyle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Seguridad de BD es obligatoria para gestión eficiente de datos sensibles.</a:t>
            </a:r>
            <a:endParaRPr lang="en-US" sz="1750"/>
          </a:p>
        </p:txBody>
      </p:sp>
      <p:sp>
        <p:nvSpPr>
          <p:cNvPr id="6" name="Text 3"/>
          <p:cNvSpPr/>
          <p:nvPr/>
        </p:nvSpPr>
        <p:spPr>
          <a:xfrm>
            <a:off x="793790" y="5397579"/>
            <a:ext cx="3501509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>
            <a:defPPr/>
          </a:lstStyle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Esfuerzo por cumplir reglamentos para evitar demandas y multas.</a:t>
            </a:r>
            <a:endParaRPr lang="en-US" sz="1750"/>
          </a:p>
        </p:txBody>
      </p:sp>
      <p:sp>
        <p:nvSpPr>
          <p:cNvPr id="7" name="Text 4"/>
          <p:cNvSpPr/>
          <p:nvPr/>
        </p:nvSpPr>
        <p:spPr>
          <a:xfrm>
            <a:off x="4856321" y="3523655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/>
          </a:lstStyle>
          <a:p>
            <a:pPr marL="0" indent="0" algn="l">
              <a:lnSpc>
                <a:spcPts val="2750"/>
              </a:lnSpc>
              <a:buNone/>
            </a:pPr>
            <a:r>
              <a:rPr lang="en-US" sz="2200" b="1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Recomendaciones</a:t>
            </a:r>
            <a:endParaRPr lang="en-US" sz="2200"/>
          </a:p>
        </p:txBody>
      </p:sp>
      <p:sp>
        <p:nvSpPr>
          <p:cNvPr id="8" name="Text 5"/>
          <p:cNvSpPr/>
          <p:nvPr/>
        </p:nvSpPr>
        <p:spPr>
          <a:xfrm>
            <a:off x="4856321" y="4104799"/>
            <a:ext cx="3501509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>
            <a:defPPr/>
          </a:lstStyle>
          <a:p>
            <a:pPr marL="342900" indent="-342900" algn="l">
              <a:lnSpc>
                <a:spcPts val="2850"/>
              </a:lnSpc>
              <a:buSzTx/>
              <a:buChar char="•"/>
            </a:pPr>
            <a:r>
              <a:rPr lang="en-US" sz="175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Verificar configuración de SQL Server.</a:t>
            </a:r>
            <a:endParaRPr lang="en-US" sz="1750"/>
          </a:p>
        </p:txBody>
      </p:sp>
      <p:sp>
        <p:nvSpPr>
          <p:cNvPr id="9" name="Text 6"/>
          <p:cNvSpPr/>
          <p:nvPr/>
        </p:nvSpPr>
        <p:spPr>
          <a:xfrm>
            <a:off x="4856321" y="4909899"/>
            <a:ext cx="3501509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>
            <a:defPPr/>
          </a:lstStyle>
          <a:p>
            <a:pPr marL="342900" indent="-342900" algn="l">
              <a:lnSpc>
                <a:spcPts val="2850"/>
              </a:lnSpc>
              <a:buSzTx/>
              <a:buChar char="•"/>
            </a:pPr>
            <a:r>
              <a:rPr lang="en-US" sz="175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Alto conocimiento de funciones SQL Server.</a:t>
            </a:r>
            <a:endParaRPr lang="en-US" sz="1750"/>
          </a:p>
        </p:txBody>
      </p:sp>
      <p:sp>
        <p:nvSpPr>
          <p:cNvPr id="10" name="Text 7"/>
          <p:cNvSpPr/>
          <p:nvPr/>
        </p:nvSpPr>
        <p:spPr>
          <a:xfrm>
            <a:off x="4856321" y="5715000"/>
            <a:ext cx="3501509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>
            <a:defPPr/>
          </a:lstStyle>
          <a:p>
            <a:pPr marL="342900" indent="-342900" algn="l">
              <a:lnSpc>
                <a:spcPts val="2850"/>
              </a:lnSpc>
              <a:buSzTx/>
              <a:buChar char="•"/>
            </a:pPr>
            <a:r>
              <a:rPr lang="en-US" sz="175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Organizar procedimientos, funciones, vistas, índices.</a:t>
            </a:r>
            <a:endParaRPr lang="en-US" sz="1750"/>
          </a:p>
        </p:txBody>
      </p:sp>
    </p:spTree>
  </p:cSld>
  <p:clrMapOvr>
    <a:masterClrMapping/>
  </p:clrMapOvr>
  <p:transition/>
  <p:timing/>
</p:sld>
</file>

<file path=ppt/slides/slide2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ext 0"/>
          <p:cNvSpPr/>
          <p:nvPr/>
        </p:nvSpPr>
        <p:spPr>
          <a:xfrm>
            <a:off x="793790" y="2000488"/>
            <a:ext cx="6693456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/>
          </a:lstStyle>
          <a:p>
            <a:pPr marL="0" indent="0" algn="l">
              <a:lnSpc>
                <a:spcPts val="5550"/>
              </a:lnSpc>
              <a:buNone/>
            </a:pPr>
            <a:r>
              <a:rPr lang="en-US" sz="4450" b="1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Descripción del Sistema</a:t>
            </a:r>
            <a:endParaRPr lang="en-US" sz="4450"/>
          </a:p>
        </p:txBody>
      </p:sp>
      <p:sp>
        <p:nvSpPr>
          <p:cNvPr id="3" name="Text 1"/>
          <p:cNvSpPr/>
          <p:nvPr/>
        </p:nvSpPr>
        <p:spPr>
          <a:xfrm>
            <a:off x="793790" y="3162895"/>
            <a:ext cx="130428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/>
          </a:lstStyle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Sistema de gestión para supermercado con seguridad, integridad y control de acceso a la base de datos.</a:t>
            </a:r>
            <a:endParaRPr lang="en-US" sz="1750"/>
          </a:p>
        </p:txBody>
      </p:sp>
      <p:sp>
        <p:nvSpPr>
          <p:cNvPr id="4" name="Shape 2"/>
          <p:cNvSpPr/>
          <p:nvPr/>
        </p:nvSpPr>
        <p:spPr>
          <a:xfrm>
            <a:off x="793790" y="3780949"/>
            <a:ext cx="4196358" cy="2448044"/>
          </a:xfrm>
          <a:prstGeom prst="roundRect">
            <a:avLst>
              <a:gd name="adj" fmla="val 5976"/>
            </a:avLst>
          </a:prstGeom>
          <a:solidFill>
            <a:srgbClr val="FFFFFF"/>
          </a:solidFill>
          <a:ln w="30480">
            <a:solidFill>
              <a:srgbClr val="E5BEB2"/>
            </a:solidFill>
            <a:prstDash val="solid"/>
          </a:ln>
        </p:spPr>
        <p:txBody>
          <a:bodyPr/>
          <a:lstStyle>
            <a:defPPr/>
          </a:lstStyle>
          <a:p>
            <a:pPr/>
          </a:p>
        </p:txBody>
      </p:sp>
      <p:sp>
        <p:nvSpPr>
          <p:cNvPr id="5" name="Shape 3"/>
          <p:cNvSpPr/>
          <p:nvPr/>
        </p:nvSpPr>
        <p:spPr>
          <a:xfrm>
            <a:off x="763310" y="3780949"/>
            <a:ext cx="121920" cy="2448044"/>
          </a:xfrm>
          <a:prstGeom prst="roundRect">
            <a:avLst>
              <a:gd name="adj" fmla="val 78139"/>
            </a:avLst>
          </a:prstGeom>
          <a:solidFill>
            <a:srgbClr val="FFAD94"/>
          </a:solidFill>
        </p:spPr>
        <p:txBody>
          <a:bodyPr/>
          <a:lstStyle>
            <a:defPPr/>
          </a:lstStyle>
          <a:p>
            <a:pPr/>
          </a:p>
        </p:txBody>
      </p:sp>
      <p:sp>
        <p:nvSpPr>
          <p:cNvPr id="6" name="Text 4"/>
          <p:cNvSpPr/>
          <p:nvPr/>
        </p:nvSpPr>
        <p:spPr>
          <a:xfrm>
            <a:off x="1142524" y="4038243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/>
          </a:lstStyle>
          <a:p>
            <a:pPr marL="0" indent="0" algn="l">
              <a:lnSpc>
                <a:spcPts val="2750"/>
              </a:lnSpc>
              <a:buNone/>
            </a:pPr>
            <a:r>
              <a:rPr lang="en-US" sz="2200" b="1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Protección de Datos</a:t>
            </a:r>
            <a:endParaRPr lang="en-US" sz="2200"/>
          </a:p>
        </p:txBody>
      </p:sp>
      <p:sp>
        <p:nvSpPr>
          <p:cNvPr id="7" name="Text 5"/>
          <p:cNvSpPr/>
          <p:nvPr/>
        </p:nvSpPr>
        <p:spPr>
          <a:xfrm>
            <a:off x="1142524" y="4528661"/>
            <a:ext cx="3590330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>
            <a:defPPr/>
          </a:lstStyle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Protege datos sensibles de clientes, empleados, productos y ventas.</a:t>
            </a:r>
            <a:endParaRPr lang="en-US" sz="1750"/>
          </a:p>
        </p:txBody>
      </p:sp>
      <p:sp>
        <p:nvSpPr>
          <p:cNvPr id="8" name="Shape 6"/>
          <p:cNvSpPr/>
          <p:nvPr/>
        </p:nvSpPr>
        <p:spPr>
          <a:xfrm>
            <a:off x="5216962" y="3780949"/>
            <a:ext cx="4196358" cy="2448044"/>
          </a:xfrm>
          <a:prstGeom prst="roundRect">
            <a:avLst>
              <a:gd name="adj" fmla="val 5976"/>
            </a:avLst>
          </a:prstGeom>
          <a:solidFill>
            <a:srgbClr val="FFFFFF"/>
          </a:solidFill>
          <a:ln w="30480">
            <a:solidFill>
              <a:srgbClr val="E5BEB2"/>
            </a:solidFill>
            <a:prstDash val="solid"/>
          </a:ln>
        </p:spPr>
        <p:txBody>
          <a:bodyPr/>
          <a:lstStyle>
            <a:defPPr/>
          </a:lstStyle>
          <a:p>
            <a:pPr/>
          </a:p>
        </p:txBody>
      </p:sp>
      <p:sp>
        <p:nvSpPr>
          <p:cNvPr id="9" name="Shape 7"/>
          <p:cNvSpPr/>
          <p:nvPr/>
        </p:nvSpPr>
        <p:spPr>
          <a:xfrm>
            <a:off x="5186482" y="3780949"/>
            <a:ext cx="121920" cy="2448044"/>
          </a:xfrm>
          <a:prstGeom prst="roundRect">
            <a:avLst>
              <a:gd name="adj" fmla="val 78139"/>
            </a:avLst>
          </a:prstGeom>
          <a:solidFill>
            <a:srgbClr val="FFAD94"/>
          </a:solidFill>
        </p:spPr>
        <p:txBody>
          <a:bodyPr/>
          <a:lstStyle>
            <a:defPPr/>
          </a:lstStyle>
          <a:p>
            <a:pPr/>
          </a:p>
        </p:txBody>
      </p:sp>
      <p:sp>
        <p:nvSpPr>
          <p:cNvPr id="10" name="Text 8"/>
          <p:cNvSpPr/>
          <p:nvPr/>
        </p:nvSpPr>
        <p:spPr>
          <a:xfrm>
            <a:off x="5565696" y="4038243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/>
          </a:lstStyle>
          <a:p>
            <a:pPr marL="0" indent="0" algn="l">
              <a:lnSpc>
                <a:spcPts val="2750"/>
              </a:lnSpc>
              <a:buNone/>
            </a:pPr>
            <a:r>
              <a:rPr lang="en-US" sz="2200" b="1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Control de Acceso</a:t>
            </a:r>
            <a:endParaRPr lang="en-US" sz="2200"/>
          </a:p>
        </p:txBody>
      </p:sp>
      <p:sp>
        <p:nvSpPr>
          <p:cNvPr id="11" name="Text 9"/>
          <p:cNvSpPr/>
          <p:nvPr/>
        </p:nvSpPr>
        <p:spPr>
          <a:xfrm>
            <a:off x="5565696" y="4528661"/>
            <a:ext cx="3590330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>
            <a:defPPr/>
          </a:lstStyle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Restricciones de visualización y manipulación de datos para usuarios.</a:t>
            </a:r>
            <a:endParaRPr lang="en-US" sz="1750"/>
          </a:p>
        </p:txBody>
      </p:sp>
      <p:sp>
        <p:nvSpPr>
          <p:cNvPr id="12" name="Shape 10"/>
          <p:cNvSpPr/>
          <p:nvPr/>
        </p:nvSpPr>
        <p:spPr>
          <a:xfrm>
            <a:off x="9640133" y="3780949"/>
            <a:ext cx="4196358" cy="2448044"/>
          </a:xfrm>
          <a:prstGeom prst="roundRect">
            <a:avLst>
              <a:gd name="adj" fmla="val 5976"/>
            </a:avLst>
          </a:prstGeom>
          <a:solidFill>
            <a:srgbClr val="FFFFFF"/>
          </a:solidFill>
          <a:ln w="30480">
            <a:solidFill>
              <a:srgbClr val="E5BEB2"/>
            </a:solidFill>
            <a:prstDash val="solid"/>
          </a:ln>
        </p:spPr>
        <p:txBody>
          <a:bodyPr/>
          <a:lstStyle>
            <a:defPPr/>
          </a:lstStyle>
          <a:p>
            <a:pPr/>
          </a:p>
        </p:txBody>
      </p:sp>
      <p:sp>
        <p:nvSpPr>
          <p:cNvPr id="13" name="Shape 11"/>
          <p:cNvSpPr/>
          <p:nvPr/>
        </p:nvSpPr>
        <p:spPr>
          <a:xfrm>
            <a:off x="9609653" y="3780949"/>
            <a:ext cx="121920" cy="2448044"/>
          </a:xfrm>
          <a:prstGeom prst="roundRect">
            <a:avLst>
              <a:gd name="adj" fmla="val 78139"/>
            </a:avLst>
          </a:prstGeom>
          <a:solidFill>
            <a:srgbClr val="FFAD94"/>
          </a:solidFill>
        </p:spPr>
        <p:txBody>
          <a:bodyPr/>
          <a:lstStyle>
            <a:defPPr/>
          </a:lstStyle>
          <a:p>
            <a:pPr/>
          </a:p>
        </p:txBody>
      </p:sp>
      <p:sp>
        <p:nvSpPr>
          <p:cNvPr id="14" name="Text 12"/>
          <p:cNvSpPr/>
          <p:nvPr/>
        </p:nvSpPr>
        <p:spPr>
          <a:xfrm>
            <a:off x="9988868" y="4038243"/>
            <a:ext cx="3590330" cy="7086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>
            <a:defPPr/>
          </a:lstStyle>
          <a:p>
            <a:pPr marL="0" indent="0" algn="l">
              <a:lnSpc>
                <a:spcPts val="2750"/>
              </a:lnSpc>
              <a:buNone/>
            </a:pPr>
            <a:r>
              <a:rPr lang="en-US" sz="2200" b="1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Prevención de Filtraciones</a:t>
            </a:r>
            <a:endParaRPr lang="en-US" sz="2200"/>
          </a:p>
        </p:txBody>
      </p:sp>
      <p:sp>
        <p:nvSpPr>
          <p:cNvPr id="15" name="Text 13"/>
          <p:cNvSpPr/>
          <p:nvPr/>
        </p:nvSpPr>
        <p:spPr>
          <a:xfrm>
            <a:off x="9988868" y="4882991"/>
            <a:ext cx="3590330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>
            <a:defPPr/>
          </a:lstStyle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Evita filtración de información confidencial con capas de seguridad.</a:t>
            </a:r>
            <a:endParaRPr lang="en-US" sz="1750"/>
          </a:p>
        </p:txBody>
      </p:sp>
    </p:spTree>
  </p:cSld>
  <p:clrMapOvr>
    <a:masterClrMapping/>
  </p:clrMapOvr>
  <p:transition/>
  <p:timing/>
</p:sld>
</file>

<file path=ppt/slides/slide3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537942"/>
            <a:ext cx="5960626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/>
          </a:lstStyle>
          <a:p>
            <a:pPr marL="0" indent="0" algn="l">
              <a:lnSpc>
                <a:spcPts val="5550"/>
              </a:lnSpc>
              <a:buNone/>
            </a:pPr>
            <a:r>
              <a:rPr lang="en-US" sz="4450" b="1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Objetivos del Sistema</a:t>
            </a:r>
            <a:endParaRPr lang="en-US" sz="445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4586883"/>
            <a:ext cx="4347567" cy="90725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020604" y="5720953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/>
          </a:lstStyle>
          <a:p>
            <a:pPr marL="0" indent="0" algn="l">
              <a:lnSpc>
                <a:spcPts val="2750"/>
              </a:lnSpc>
              <a:buNone/>
            </a:pPr>
            <a:r>
              <a:rPr lang="en-US" sz="2200" b="1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Objetivo General</a:t>
            </a:r>
            <a:endParaRPr lang="en-US" sz="2200"/>
          </a:p>
        </p:txBody>
      </p:sp>
      <p:sp>
        <p:nvSpPr>
          <p:cNvPr id="6" name="Text 2"/>
          <p:cNvSpPr/>
          <p:nvPr/>
        </p:nvSpPr>
        <p:spPr>
          <a:xfrm>
            <a:off x="1020604" y="6211372"/>
            <a:ext cx="3893939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>
            <a:defPPr/>
          </a:lstStyle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Desarrollar un sistema seguro en SQL Server para la gestión de un supermercado.</a:t>
            </a:r>
            <a:endParaRPr lang="en-US" sz="175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1357" y="4586883"/>
            <a:ext cx="4347567" cy="90725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368171" y="5720953"/>
            <a:ext cx="2961084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/>
          </a:lstStyle>
          <a:p>
            <a:pPr marL="0" indent="0" algn="l">
              <a:lnSpc>
                <a:spcPts val="2750"/>
              </a:lnSpc>
              <a:buNone/>
            </a:pPr>
            <a:r>
              <a:rPr lang="en-US" sz="2200" b="1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Objetivos Específicos</a:t>
            </a:r>
            <a:endParaRPr lang="en-US" sz="2200"/>
          </a:p>
        </p:txBody>
      </p:sp>
      <p:sp>
        <p:nvSpPr>
          <p:cNvPr id="9" name="Text 4"/>
          <p:cNvSpPr/>
          <p:nvPr/>
        </p:nvSpPr>
        <p:spPr>
          <a:xfrm>
            <a:off x="5368171" y="6211372"/>
            <a:ext cx="3893939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>
            <a:defPPr/>
          </a:lstStyle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Implementar cifrado y control de accesos para protección de datos.</a:t>
            </a:r>
            <a:endParaRPr lang="en-US" sz="175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88924" y="4586883"/>
            <a:ext cx="4347567" cy="90725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715738" y="5720953"/>
            <a:ext cx="2898338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/>
          </a:lstStyle>
          <a:p>
            <a:pPr marL="0" indent="0" algn="l">
              <a:lnSpc>
                <a:spcPts val="2750"/>
              </a:lnSpc>
              <a:buNone/>
            </a:pPr>
            <a:r>
              <a:rPr lang="en-US" sz="2200" b="1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Registro de Acciones</a:t>
            </a:r>
            <a:endParaRPr lang="en-US" sz="2200"/>
          </a:p>
        </p:txBody>
      </p:sp>
      <p:sp>
        <p:nvSpPr>
          <p:cNvPr id="12" name="Text 6"/>
          <p:cNvSpPr/>
          <p:nvPr/>
        </p:nvSpPr>
        <p:spPr>
          <a:xfrm>
            <a:off x="9715738" y="6211372"/>
            <a:ext cx="3893939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>
            <a:defPPr/>
          </a:lstStyle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Registrar acciones importantes con triggers y bitácoras.</a:t>
            </a:r>
            <a:endParaRPr lang="en-US" sz="1750"/>
          </a:p>
        </p:txBody>
      </p:sp>
    </p:spTree>
  </p:cSld>
  <p:clrMapOvr>
    <a:masterClrMapping/>
  </p:clrMapOvr>
  <p:transition/>
  <p:timing/>
</p:sld>
</file>

<file path=ppt/slides/slide4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561862"/>
            <a:ext cx="7556421" cy="141755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>
            <a:defPPr/>
          </a:lstStyle>
          <a:p>
            <a:pPr marL="0" indent="0" algn="l">
              <a:lnSpc>
                <a:spcPts val="5550"/>
              </a:lnSpc>
              <a:buNone/>
            </a:pPr>
            <a:r>
              <a:rPr lang="en-US" sz="4450" b="1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Análisis del Problema y Justificación</a:t>
            </a:r>
            <a:endParaRPr lang="en-US" sz="4450"/>
          </a:p>
        </p:txBody>
      </p:sp>
      <p:sp>
        <p:nvSpPr>
          <p:cNvPr id="4" name="Text 1"/>
          <p:cNvSpPr/>
          <p:nvPr/>
        </p:nvSpPr>
        <p:spPr>
          <a:xfrm>
            <a:off x="793790" y="3546396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/>
          </a:lstStyle>
          <a:p>
            <a:pPr marL="0" indent="0" algn="l">
              <a:lnSpc>
                <a:spcPts val="2750"/>
              </a:lnSpc>
              <a:buNone/>
            </a:pPr>
            <a:r>
              <a:rPr lang="en-US" sz="2200" b="1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Problema</a:t>
            </a:r>
            <a:endParaRPr lang="en-US" sz="2200"/>
          </a:p>
        </p:txBody>
      </p:sp>
      <p:sp>
        <p:nvSpPr>
          <p:cNvPr id="5" name="Text 2"/>
          <p:cNvSpPr/>
          <p:nvPr/>
        </p:nvSpPr>
        <p:spPr>
          <a:xfrm>
            <a:off x="793790" y="4127540"/>
            <a:ext cx="3501509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>
            <a:defPPr/>
          </a:lstStyle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Bases de datos sin validaciones, riesgo de integridad y confianza.</a:t>
            </a:r>
            <a:endParaRPr lang="en-US" sz="1750"/>
          </a:p>
        </p:txBody>
      </p:sp>
      <p:sp>
        <p:nvSpPr>
          <p:cNvPr id="6" name="Text 3"/>
          <p:cNvSpPr/>
          <p:nvPr/>
        </p:nvSpPr>
        <p:spPr>
          <a:xfrm>
            <a:off x="793790" y="5057418"/>
            <a:ext cx="3501509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/>
          </a:lstStyle>
          <a:p>
            <a:pPr marL="342900" indent="-342900" algn="l">
              <a:lnSpc>
                <a:spcPts val="2850"/>
              </a:lnSpc>
              <a:buSzTx/>
              <a:buChar char="•"/>
            </a:pPr>
            <a:r>
              <a:rPr lang="en-US" sz="175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Ingreso de datos inválidos.</a:t>
            </a:r>
            <a:endParaRPr lang="en-US" sz="1750"/>
          </a:p>
        </p:txBody>
      </p:sp>
      <p:sp>
        <p:nvSpPr>
          <p:cNvPr id="7" name="Text 4"/>
          <p:cNvSpPr/>
          <p:nvPr/>
        </p:nvSpPr>
        <p:spPr>
          <a:xfrm>
            <a:off x="793790" y="5499616"/>
            <a:ext cx="3501509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/>
          </a:lstStyle>
          <a:p>
            <a:pPr marL="342900" indent="-342900" algn="l">
              <a:lnSpc>
                <a:spcPts val="2850"/>
              </a:lnSpc>
              <a:buSzTx/>
              <a:buChar char="•"/>
            </a:pPr>
            <a:r>
              <a:rPr lang="en-US" sz="175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Acceso no autorizado.</a:t>
            </a:r>
            <a:endParaRPr lang="en-US" sz="1750"/>
          </a:p>
        </p:txBody>
      </p:sp>
      <p:sp>
        <p:nvSpPr>
          <p:cNvPr id="8" name="Text 5"/>
          <p:cNvSpPr/>
          <p:nvPr/>
        </p:nvSpPr>
        <p:spPr>
          <a:xfrm>
            <a:off x="793790" y="5941814"/>
            <a:ext cx="3501509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/>
          </a:lstStyle>
          <a:p>
            <a:pPr marL="342900" indent="-342900" algn="l">
              <a:lnSpc>
                <a:spcPts val="2850"/>
              </a:lnSpc>
              <a:buSzTx/>
              <a:buChar char="•"/>
            </a:pPr>
            <a:r>
              <a:rPr lang="en-US" sz="175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Alteración de registros.</a:t>
            </a:r>
            <a:endParaRPr lang="en-US" sz="1750"/>
          </a:p>
        </p:txBody>
      </p:sp>
      <p:sp>
        <p:nvSpPr>
          <p:cNvPr id="9" name="Text 6"/>
          <p:cNvSpPr/>
          <p:nvPr/>
        </p:nvSpPr>
        <p:spPr>
          <a:xfrm>
            <a:off x="4856321" y="3546396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/>
          </a:lstStyle>
          <a:p>
            <a:pPr marL="0" indent="0" algn="l">
              <a:lnSpc>
                <a:spcPts val="2750"/>
              </a:lnSpc>
              <a:buNone/>
            </a:pPr>
            <a:r>
              <a:rPr lang="en-US" sz="2200" b="1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Justificación</a:t>
            </a:r>
            <a:endParaRPr lang="en-US" sz="2200"/>
          </a:p>
        </p:txBody>
      </p:sp>
      <p:sp>
        <p:nvSpPr>
          <p:cNvPr id="10" name="Text 7"/>
          <p:cNvSpPr/>
          <p:nvPr/>
        </p:nvSpPr>
        <p:spPr>
          <a:xfrm>
            <a:off x="4856321" y="4127540"/>
            <a:ext cx="3501509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>
            <a:defPPr/>
          </a:lstStyle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Cumplir normativas de protección de datos personales.</a:t>
            </a:r>
            <a:endParaRPr lang="en-US" sz="1750"/>
          </a:p>
        </p:txBody>
      </p:sp>
      <p:sp>
        <p:nvSpPr>
          <p:cNvPr id="11" name="Text 8"/>
          <p:cNvSpPr/>
          <p:nvPr/>
        </p:nvSpPr>
        <p:spPr>
          <a:xfrm>
            <a:off x="4856321" y="5057418"/>
            <a:ext cx="3501509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>
            <a:defPPr/>
          </a:lstStyle>
          <a:p>
            <a:pPr marL="342900" indent="-342900" algn="l">
              <a:lnSpc>
                <a:spcPts val="2850"/>
              </a:lnSpc>
              <a:buSzTx/>
              <a:buChar char="•"/>
            </a:pPr>
            <a:r>
              <a:rPr lang="en-US" sz="175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Mantener confiabilidad e integridad de datos críticos.</a:t>
            </a:r>
            <a:endParaRPr lang="en-US" sz="1750"/>
          </a:p>
        </p:txBody>
      </p:sp>
      <p:sp>
        <p:nvSpPr>
          <p:cNvPr id="12" name="Text 9"/>
          <p:cNvSpPr/>
          <p:nvPr/>
        </p:nvSpPr>
        <p:spPr>
          <a:xfrm>
            <a:off x="4856321" y="5862518"/>
            <a:ext cx="3501509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>
            <a:defPPr/>
          </a:lstStyle>
          <a:p>
            <a:pPr marL="342900" indent="-342900" algn="l">
              <a:lnSpc>
                <a:spcPts val="2850"/>
              </a:lnSpc>
              <a:buSzTx/>
              <a:buChar char="•"/>
            </a:pPr>
            <a:r>
              <a:rPr lang="en-US" sz="175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Evitar mal uso de información.</a:t>
            </a:r>
            <a:endParaRPr lang="en-US" sz="1750"/>
          </a:p>
        </p:txBody>
      </p:sp>
    </p:spTree>
  </p:cSld>
  <p:clrMapOvr>
    <a:masterClrMapping/>
  </p:clrMapOvr>
  <p:transition/>
  <p:timing/>
</p:sld>
</file>

<file path=ppt/slides/slide5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ext 0"/>
          <p:cNvSpPr/>
          <p:nvPr/>
        </p:nvSpPr>
        <p:spPr>
          <a:xfrm>
            <a:off x="735925" y="578168"/>
            <a:ext cx="5814179" cy="656987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/>
          </a:lstStyle>
          <a:p>
            <a:pPr marL="0" indent="0" algn="l">
              <a:lnSpc>
                <a:spcPts val="5150"/>
              </a:lnSpc>
              <a:buNone/>
            </a:pPr>
            <a:r>
              <a:rPr lang="en-US" sz="4100" b="1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Requisitos del Sistema</a:t>
            </a:r>
            <a:endParaRPr lang="en-US" sz="4100"/>
          </a:p>
        </p:txBody>
      </p:sp>
      <p:sp>
        <p:nvSpPr>
          <p:cNvPr id="3" name="Shape 1"/>
          <p:cNvSpPr/>
          <p:nvPr/>
        </p:nvSpPr>
        <p:spPr>
          <a:xfrm>
            <a:off x="735925" y="1655683"/>
            <a:ext cx="473035" cy="473035"/>
          </a:xfrm>
          <a:prstGeom prst="roundRect">
            <a:avLst>
              <a:gd name="adj" fmla="val 18670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  <p:txBody>
          <a:bodyPr/>
          <a:lstStyle>
            <a:defPPr/>
          </a:lstStyle>
          <a:p>
            <a:pPr/>
          </a:p>
        </p:txBody>
      </p:sp>
      <p:sp>
        <p:nvSpPr>
          <p:cNvPr id="4" name="Text 2"/>
          <p:cNvSpPr/>
          <p:nvPr/>
        </p:nvSpPr>
        <p:spPr>
          <a:xfrm>
            <a:off x="814685" y="1695033"/>
            <a:ext cx="315397" cy="394216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/>
          </a:lstStyle>
          <a:p>
            <a:pPr marL="0" indent="0" algn="ctr">
              <a:lnSpc>
                <a:spcPts val="2450"/>
              </a:lnSpc>
              <a:buNone/>
            </a:pPr>
            <a:r>
              <a:rPr lang="en-US" sz="2450" b="1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1</a:t>
            </a:r>
            <a:endParaRPr lang="en-US" sz="2450"/>
          </a:p>
        </p:txBody>
      </p:sp>
      <p:sp>
        <p:nvSpPr>
          <p:cNvPr id="5" name="Text 3"/>
          <p:cNvSpPr/>
          <p:nvPr/>
        </p:nvSpPr>
        <p:spPr>
          <a:xfrm>
            <a:off x="1419225" y="1727954"/>
            <a:ext cx="2687717" cy="328613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/>
          </a:lstStyle>
          <a:p>
            <a:pPr marL="0" indent="0" algn="l">
              <a:lnSpc>
                <a:spcPts val="2550"/>
              </a:lnSpc>
              <a:buNone/>
            </a:pPr>
            <a:r>
              <a:rPr lang="en-US" sz="2050" b="1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Registro de Acciones</a:t>
            </a:r>
            <a:endParaRPr lang="en-US" sz="2050"/>
          </a:p>
        </p:txBody>
      </p:sp>
      <p:sp>
        <p:nvSpPr>
          <p:cNvPr id="6" name="Text 4"/>
          <p:cNvSpPr/>
          <p:nvPr/>
        </p:nvSpPr>
        <p:spPr>
          <a:xfrm>
            <a:off x="1419225" y="2182654"/>
            <a:ext cx="12475250" cy="336352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/>
          </a:lstStyle>
          <a:p>
            <a:pPr marL="0" indent="0" algn="l">
              <a:lnSpc>
                <a:spcPts val="2600"/>
              </a:lnSpc>
              <a:buNone/>
            </a:pPr>
            <a:r>
              <a:rPr lang="en-US" sz="165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Tablas para registrar acciones en la base de datos.</a:t>
            </a:r>
            <a:endParaRPr lang="en-US" sz="1650"/>
          </a:p>
        </p:txBody>
      </p:sp>
      <p:sp>
        <p:nvSpPr>
          <p:cNvPr id="7" name="Shape 5"/>
          <p:cNvSpPr/>
          <p:nvPr/>
        </p:nvSpPr>
        <p:spPr>
          <a:xfrm>
            <a:off x="735925" y="2939534"/>
            <a:ext cx="473035" cy="473035"/>
          </a:xfrm>
          <a:prstGeom prst="roundRect">
            <a:avLst>
              <a:gd name="adj" fmla="val 18670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  <p:txBody>
          <a:bodyPr/>
          <a:lstStyle>
            <a:defPPr/>
          </a:lstStyle>
          <a:p>
            <a:pPr/>
          </a:p>
        </p:txBody>
      </p:sp>
      <p:sp>
        <p:nvSpPr>
          <p:cNvPr id="8" name="Text 6"/>
          <p:cNvSpPr/>
          <p:nvPr/>
        </p:nvSpPr>
        <p:spPr>
          <a:xfrm>
            <a:off x="814685" y="2978884"/>
            <a:ext cx="315397" cy="394216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/>
          </a:lstStyle>
          <a:p>
            <a:pPr marL="0" indent="0" algn="ctr">
              <a:lnSpc>
                <a:spcPts val="2450"/>
              </a:lnSpc>
              <a:buNone/>
            </a:pPr>
            <a:r>
              <a:rPr lang="en-US" sz="2450" b="1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2</a:t>
            </a:r>
            <a:endParaRPr lang="en-US" sz="2450"/>
          </a:p>
        </p:txBody>
      </p:sp>
      <p:sp>
        <p:nvSpPr>
          <p:cNvPr id="9" name="Text 7"/>
          <p:cNvSpPr/>
          <p:nvPr/>
        </p:nvSpPr>
        <p:spPr>
          <a:xfrm>
            <a:off x="1419225" y="3011805"/>
            <a:ext cx="2828092" cy="328613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/>
          </a:lstStyle>
          <a:p>
            <a:pPr marL="0" indent="0" algn="l">
              <a:lnSpc>
                <a:spcPts val="2550"/>
              </a:lnSpc>
              <a:buNone/>
            </a:pPr>
            <a:r>
              <a:rPr lang="en-US" sz="2050" b="1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Validación de Campos</a:t>
            </a:r>
            <a:endParaRPr lang="en-US" sz="2050"/>
          </a:p>
        </p:txBody>
      </p:sp>
      <p:sp>
        <p:nvSpPr>
          <p:cNvPr id="10" name="Text 8"/>
          <p:cNvSpPr/>
          <p:nvPr/>
        </p:nvSpPr>
        <p:spPr>
          <a:xfrm>
            <a:off x="1419225" y="3466505"/>
            <a:ext cx="12475250" cy="336352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/>
          </a:lstStyle>
          <a:p>
            <a:pPr marL="0" indent="0" algn="l">
              <a:lnSpc>
                <a:spcPts val="2600"/>
              </a:lnSpc>
              <a:buNone/>
            </a:pPr>
            <a:r>
              <a:rPr lang="en-US" sz="165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Evitar errores e inconsistencias en los datos.</a:t>
            </a:r>
            <a:endParaRPr lang="en-US" sz="1650"/>
          </a:p>
        </p:txBody>
      </p:sp>
      <p:sp>
        <p:nvSpPr>
          <p:cNvPr id="11" name="Shape 9"/>
          <p:cNvSpPr/>
          <p:nvPr/>
        </p:nvSpPr>
        <p:spPr>
          <a:xfrm>
            <a:off x="735925" y="4223385"/>
            <a:ext cx="473035" cy="473035"/>
          </a:xfrm>
          <a:prstGeom prst="roundRect">
            <a:avLst>
              <a:gd name="adj" fmla="val 18670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  <p:txBody>
          <a:bodyPr/>
          <a:lstStyle>
            <a:defPPr/>
          </a:lstStyle>
          <a:p>
            <a:pPr/>
          </a:p>
        </p:txBody>
      </p:sp>
      <p:sp>
        <p:nvSpPr>
          <p:cNvPr id="12" name="Text 10"/>
          <p:cNvSpPr/>
          <p:nvPr/>
        </p:nvSpPr>
        <p:spPr>
          <a:xfrm>
            <a:off x="814685" y="4262735"/>
            <a:ext cx="315397" cy="394216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/>
          </a:lstStyle>
          <a:p>
            <a:pPr marL="0" indent="0" algn="ctr">
              <a:lnSpc>
                <a:spcPts val="2450"/>
              </a:lnSpc>
              <a:buNone/>
            </a:pPr>
            <a:r>
              <a:rPr lang="en-US" sz="2450" b="1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3</a:t>
            </a:r>
            <a:endParaRPr lang="en-US" sz="2450"/>
          </a:p>
        </p:txBody>
      </p:sp>
      <p:sp>
        <p:nvSpPr>
          <p:cNvPr id="13" name="Text 11"/>
          <p:cNvSpPr/>
          <p:nvPr/>
        </p:nvSpPr>
        <p:spPr>
          <a:xfrm>
            <a:off x="1419225" y="4295656"/>
            <a:ext cx="2835712" cy="328613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/>
          </a:lstStyle>
          <a:p>
            <a:pPr marL="0" indent="0" algn="l">
              <a:lnSpc>
                <a:spcPts val="2550"/>
              </a:lnSpc>
              <a:buNone/>
            </a:pPr>
            <a:r>
              <a:rPr lang="en-US" sz="2050" b="1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Encriptación de Datos</a:t>
            </a:r>
            <a:endParaRPr lang="en-US" sz="2050"/>
          </a:p>
        </p:txBody>
      </p:sp>
      <p:sp>
        <p:nvSpPr>
          <p:cNvPr id="14" name="Text 12"/>
          <p:cNvSpPr/>
          <p:nvPr/>
        </p:nvSpPr>
        <p:spPr>
          <a:xfrm>
            <a:off x="1419225" y="4750356"/>
            <a:ext cx="12475250" cy="336352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/>
          </a:lstStyle>
          <a:p>
            <a:pPr marL="0" indent="0" algn="l">
              <a:lnSpc>
                <a:spcPts val="2600"/>
              </a:lnSpc>
              <a:buNone/>
            </a:pPr>
            <a:r>
              <a:rPr lang="en-US" sz="165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Mejorar la seguridad de datos sensibles.</a:t>
            </a:r>
            <a:endParaRPr lang="en-US" sz="1650"/>
          </a:p>
        </p:txBody>
      </p:sp>
      <p:sp>
        <p:nvSpPr>
          <p:cNvPr id="15" name="Shape 13"/>
          <p:cNvSpPr/>
          <p:nvPr/>
        </p:nvSpPr>
        <p:spPr>
          <a:xfrm>
            <a:off x="735925" y="5507236"/>
            <a:ext cx="473035" cy="473035"/>
          </a:xfrm>
          <a:prstGeom prst="roundRect">
            <a:avLst>
              <a:gd name="adj" fmla="val 18670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  <p:txBody>
          <a:bodyPr/>
          <a:lstStyle>
            <a:defPPr/>
          </a:lstStyle>
          <a:p>
            <a:pPr/>
          </a:p>
        </p:txBody>
      </p:sp>
      <p:sp>
        <p:nvSpPr>
          <p:cNvPr id="16" name="Text 14"/>
          <p:cNvSpPr/>
          <p:nvPr/>
        </p:nvSpPr>
        <p:spPr>
          <a:xfrm>
            <a:off x="814685" y="5546586"/>
            <a:ext cx="315397" cy="394216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/>
          </a:lstStyle>
          <a:p>
            <a:pPr marL="0" indent="0" algn="ctr">
              <a:lnSpc>
                <a:spcPts val="2450"/>
              </a:lnSpc>
              <a:buNone/>
            </a:pPr>
            <a:r>
              <a:rPr lang="en-US" sz="2450" b="1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4</a:t>
            </a:r>
            <a:endParaRPr lang="en-US" sz="2450"/>
          </a:p>
        </p:txBody>
      </p:sp>
      <p:sp>
        <p:nvSpPr>
          <p:cNvPr id="17" name="Text 15"/>
          <p:cNvSpPr/>
          <p:nvPr/>
        </p:nvSpPr>
        <p:spPr>
          <a:xfrm>
            <a:off x="1419225" y="5579507"/>
            <a:ext cx="3564969" cy="328613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/>
          </a:lstStyle>
          <a:p>
            <a:pPr marL="0" indent="0" algn="l">
              <a:lnSpc>
                <a:spcPts val="2550"/>
              </a:lnSpc>
              <a:buNone/>
            </a:pPr>
            <a:r>
              <a:rPr lang="en-US" sz="2050" b="1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Gestión de Roles y Usuarios</a:t>
            </a:r>
            <a:endParaRPr lang="en-US" sz="2050"/>
          </a:p>
        </p:txBody>
      </p:sp>
      <p:sp>
        <p:nvSpPr>
          <p:cNvPr id="18" name="Text 16"/>
          <p:cNvSpPr/>
          <p:nvPr/>
        </p:nvSpPr>
        <p:spPr>
          <a:xfrm>
            <a:off x="1419225" y="6034207"/>
            <a:ext cx="12475250" cy="336352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/>
          </a:lstStyle>
          <a:p>
            <a:pPr marL="0" indent="0" algn="l">
              <a:lnSpc>
                <a:spcPts val="2600"/>
              </a:lnSpc>
              <a:buNone/>
            </a:pPr>
            <a:r>
              <a:rPr lang="en-US" sz="165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Controlar el acceso a la base de datos.</a:t>
            </a:r>
            <a:endParaRPr lang="en-US" sz="1650"/>
          </a:p>
        </p:txBody>
      </p:sp>
      <p:sp>
        <p:nvSpPr>
          <p:cNvPr id="19" name="Shape 17"/>
          <p:cNvSpPr/>
          <p:nvPr/>
        </p:nvSpPr>
        <p:spPr>
          <a:xfrm>
            <a:off x="735925" y="6791087"/>
            <a:ext cx="473035" cy="473035"/>
          </a:xfrm>
          <a:prstGeom prst="roundRect">
            <a:avLst>
              <a:gd name="adj" fmla="val 18670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  <p:txBody>
          <a:bodyPr/>
          <a:lstStyle>
            <a:defPPr/>
          </a:lstStyle>
          <a:p>
            <a:pPr/>
          </a:p>
        </p:txBody>
      </p:sp>
      <p:sp>
        <p:nvSpPr>
          <p:cNvPr id="20" name="Text 18"/>
          <p:cNvSpPr/>
          <p:nvPr/>
        </p:nvSpPr>
        <p:spPr>
          <a:xfrm>
            <a:off x="814685" y="6830437"/>
            <a:ext cx="315397" cy="394216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/>
          </a:lstStyle>
          <a:p>
            <a:pPr marL="0" indent="0" algn="ctr">
              <a:lnSpc>
                <a:spcPts val="2450"/>
              </a:lnSpc>
              <a:buNone/>
            </a:pPr>
            <a:r>
              <a:rPr lang="en-US" sz="2450" b="1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5</a:t>
            </a:r>
            <a:endParaRPr lang="en-US" sz="2450"/>
          </a:p>
        </p:txBody>
      </p:sp>
      <p:sp>
        <p:nvSpPr>
          <p:cNvPr id="21" name="Text 19"/>
          <p:cNvSpPr/>
          <p:nvPr/>
        </p:nvSpPr>
        <p:spPr>
          <a:xfrm>
            <a:off x="1419225" y="6863358"/>
            <a:ext cx="2628424" cy="328613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/>
          </a:lstStyle>
          <a:p>
            <a:pPr marL="0" indent="0" algn="l">
              <a:lnSpc>
                <a:spcPts val="2550"/>
              </a:lnSpc>
              <a:buNone/>
            </a:pPr>
            <a:r>
              <a:rPr lang="en-US" sz="2050" b="1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Mensajes de Error</a:t>
            </a:r>
            <a:endParaRPr lang="en-US" sz="2050"/>
          </a:p>
        </p:txBody>
      </p:sp>
      <p:sp>
        <p:nvSpPr>
          <p:cNvPr id="22" name="Text 20"/>
          <p:cNvSpPr/>
          <p:nvPr/>
        </p:nvSpPr>
        <p:spPr>
          <a:xfrm>
            <a:off x="1419225" y="7318058"/>
            <a:ext cx="12475250" cy="336352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/>
          </a:lstStyle>
          <a:p>
            <a:pPr marL="0" indent="0" algn="l">
              <a:lnSpc>
                <a:spcPts val="2600"/>
              </a:lnSpc>
              <a:buNone/>
            </a:pPr>
            <a:r>
              <a:rPr lang="en-US" sz="165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Configurar mensajes para acciones permitidas/no permitidas.</a:t>
            </a:r>
            <a:endParaRPr lang="en-US" sz="1650"/>
          </a:p>
        </p:txBody>
      </p:sp>
    </p:spTree>
  </p:cSld>
  <p:clrMapOvr>
    <a:masterClrMapping/>
  </p:clrMapOvr>
  <p:transition/>
  <p:timing/>
</p:sld>
</file>

<file path=ppt/slides/slide6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137410"/>
            <a:ext cx="5670590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/>
          </a:lstStyle>
          <a:p>
            <a:pPr marL="0" indent="0" algn="l">
              <a:lnSpc>
                <a:spcPts val="5550"/>
              </a:lnSpc>
              <a:buNone/>
            </a:pPr>
            <a:r>
              <a:rPr lang="en-US" sz="4450" b="1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Tecnologías Usadas</a:t>
            </a:r>
            <a:endParaRPr lang="en-US" sz="445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3186351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130653" y="3321010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/>
          </a:lstStyle>
          <a:p>
            <a:pPr marL="0" indent="0" algn="l">
              <a:lnSpc>
                <a:spcPts val="2750"/>
              </a:lnSpc>
              <a:buNone/>
            </a:pPr>
            <a:r>
              <a:rPr lang="en-US" sz="2200" b="1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SQL Server</a:t>
            </a:r>
            <a:endParaRPr lang="en-US" sz="2200"/>
          </a:p>
        </p:txBody>
      </p:sp>
      <p:sp>
        <p:nvSpPr>
          <p:cNvPr id="6" name="Text 2"/>
          <p:cNvSpPr/>
          <p:nvPr/>
        </p:nvSpPr>
        <p:spPr>
          <a:xfrm>
            <a:off x="7130653" y="3811429"/>
            <a:ext cx="6705957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/>
          </a:lstStyle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Implementación de la base de datos del supermercado.</a:t>
            </a:r>
            <a:endParaRPr lang="en-US" sz="175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0190" y="4741307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130653" y="4875967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/>
          </a:lstStyle>
          <a:p>
            <a:pPr marL="0" indent="0" algn="l">
              <a:lnSpc>
                <a:spcPts val="2750"/>
              </a:lnSpc>
              <a:buNone/>
            </a:pPr>
            <a:r>
              <a:rPr lang="en-US" sz="2200" b="1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Cifrado y Hashing</a:t>
            </a:r>
            <a:endParaRPr lang="en-US" sz="2200"/>
          </a:p>
        </p:txBody>
      </p:sp>
      <p:sp>
        <p:nvSpPr>
          <p:cNvPr id="9" name="Text 4"/>
          <p:cNvSpPr/>
          <p:nvPr/>
        </p:nvSpPr>
        <p:spPr>
          <a:xfrm>
            <a:off x="7130653" y="5366385"/>
            <a:ext cx="6705957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>
            <a:defPPr/>
          </a:lstStyle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ENCRYPTBYPASSPHRASE y HASHBYTES para encriptar datos sensibles.</a:t>
            </a:r>
            <a:endParaRPr lang="en-US" sz="1750"/>
          </a:p>
        </p:txBody>
      </p:sp>
    </p:spTree>
  </p:cSld>
  <p:clrMapOvr>
    <a:masterClrMapping/>
  </p:clrMapOvr>
  <p:transition/>
  <p:timing/>
</p:sld>
</file>

<file path=ppt/slides/slide7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028111"/>
            <a:ext cx="7556421" cy="212633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>
            <a:defPPr/>
          </a:lstStyle>
          <a:p>
            <a:pPr marL="0" indent="0" algn="l">
              <a:lnSpc>
                <a:spcPts val="5550"/>
              </a:lnSpc>
              <a:buNone/>
            </a:pPr>
            <a:r>
              <a:rPr lang="en-US" sz="4450" b="1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Diagrama del Sistema y Estructura de la Base de Datos</a:t>
            </a:r>
            <a:endParaRPr lang="en-US" sz="4450"/>
          </a:p>
        </p:txBody>
      </p:sp>
      <p:sp>
        <p:nvSpPr>
          <p:cNvPr id="4" name="Text 1"/>
          <p:cNvSpPr/>
          <p:nvPr/>
        </p:nvSpPr>
        <p:spPr>
          <a:xfrm>
            <a:off x="793790" y="4494609"/>
            <a:ext cx="7556421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>
            <a:defPPr/>
          </a:lstStyle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La base de datos cuenta con 11 tablas para gestionar clientes, empleados, productos, ventas, etc.</a:t>
            </a:r>
            <a:endParaRPr lang="en-US" sz="1750"/>
          </a:p>
        </p:txBody>
      </p:sp>
      <p:sp>
        <p:nvSpPr>
          <p:cNvPr id="5" name="Text 2"/>
          <p:cNvSpPr/>
          <p:nvPr/>
        </p:nvSpPr>
        <p:spPr>
          <a:xfrm>
            <a:off x="793790" y="5475565"/>
            <a:ext cx="7556421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>
            <a:defPPr/>
          </a:lstStyle>
          <a:p>
            <a:pPr marL="342900" indent="-342900" algn="l">
              <a:lnSpc>
                <a:spcPts val="2850"/>
              </a:lnSpc>
              <a:buSzTx/>
              <a:buChar char="•"/>
            </a:pPr>
            <a:r>
              <a:rPr lang="en-US" sz="175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Cliente, Empleado, Producto, Venta, Detalle Venta, Pago, Devolución, Inventario, Promoción, Producto Promoción, Bitácora.</a:t>
            </a:r>
            <a:endParaRPr lang="en-US" sz="1750"/>
          </a:p>
        </p:txBody>
      </p:sp>
    </p:spTree>
  </p:cSld>
  <p:clrMapOvr>
    <a:masterClrMapping/>
  </p:clrMapOvr>
  <p:transition/>
  <p:timing/>
</p:sld>
</file>

<file path=ppt/slides/slide8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ext 0"/>
          <p:cNvSpPr/>
          <p:nvPr/>
        </p:nvSpPr>
        <p:spPr>
          <a:xfrm>
            <a:off x="732711" y="583049"/>
            <a:ext cx="6095286" cy="654248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/>
          </a:lstStyle>
          <a:p>
            <a:pPr marL="0" indent="0" algn="l">
              <a:lnSpc>
                <a:spcPts val="5150"/>
              </a:lnSpc>
              <a:buNone/>
            </a:pPr>
            <a:r>
              <a:rPr lang="en-US" sz="4100" b="1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Relaciones entre Tablas</a:t>
            </a:r>
            <a:endParaRPr lang="en-US" sz="4100"/>
          </a:p>
        </p:txBody>
      </p:sp>
      <p:sp>
        <p:nvSpPr>
          <p:cNvPr id="3" name="Shape 1"/>
          <p:cNvSpPr/>
          <p:nvPr/>
        </p:nvSpPr>
        <p:spPr>
          <a:xfrm>
            <a:off x="732711" y="1970008"/>
            <a:ext cx="6477833" cy="1543288"/>
          </a:xfrm>
          <a:prstGeom prst="roundRect">
            <a:avLst>
              <a:gd name="adj" fmla="val 7110"/>
            </a:avLst>
          </a:prstGeom>
          <a:solidFill>
            <a:srgbClr val="FFFFFF"/>
          </a:solidFill>
        </p:spPr>
        <p:txBody>
          <a:bodyPr/>
          <a:lstStyle>
            <a:defPPr/>
          </a:lstStyle>
          <a:p>
            <a:pPr/>
          </a:p>
        </p:txBody>
      </p:sp>
      <p:sp>
        <p:nvSpPr>
          <p:cNvPr id="4" name="Shape 2"/>
          <p:cNvSpPr/>
          <p:nvPr/>
        </p:nvSpPr>
        <p:spPr>
          <a:xfrm>
            <a:off x="732711" y="1947148"/>
            <a:ext cx="6477833" cy="91440"/>
          </a:xfrm>
          <a:prstGeom prst="roundRect">
            <a:avLst>
              <a:gd name="adj" fmla="val 96172"/>
            </a:avLst>
          </a:prstGeom>
          <a:solidFill>
            <a:srgbClr val="FFAD94"/>
          </a:solidFill>
        </p:spPr>
        <p:txBody>
          <a:bodyPr/>
          <a:lstStyle>
            <a:defPPr/>
          </a:lstStyle>
          <a:p>
            <a:pPr/>
          </a:p>
        </p:txBody>
      </p:sp>
      <p:sp>
        <p:nvSpPr>
          <p:cNvPr id="5" name="Shape 3"/>
          <p:cNvSpPr/>
          <p:nvPr/>
        </p:nvSpPr>
        <p:spPr>
          <a:xfrm>
            <a:off x="3657540" y="1656040"/>
            <a:ext cx="628055" cy="628055"/>
          </a:xfrm>
          <a:prstGeom prst="roundRect">
            <a:avLst>
              <a:gd name="adj" fmla="val 145592"/>
            </a:avLst>
          </a:prstGeom>
          <a:solidFill>
            <a:srgbClr val="FFAD94"/>
          </a:solidFill>
        </p:spPr>
        <p:txBody>
          <a:bodyPr/>
          <a:lstStyle>
            <a:defPPr/>
          </a:lstStyle>
          <a:p>
            <a:pPr/>
          </a:p>
        </p:txBody>
      </p:sp>
      <p:sp>
        <p:nvSpPr>
          <p:cNvPr id="6" name="Text 4"/>
          <p:cNvSpPr/>
          <p:nvPr/>
        </p:nvSpPr>
        <p:spPr>
          <a:xfrm>
            <a:off x="3845897" y="1813084"/>
            <a:ext cx="251222" cy="313968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/>
          </a:lstStyle>
          <a:p>
            <a:pPr marL="0" indent="0" algn="l">
              <a:lnSpc>
                <a:spcPts val="3150"/>
              </a:lnSpc>
              <a:buNone/>
            </a:pPr>
            <a:r>
              <a:rPr lang="en-US" sz="1950" b="1">
                <a:solidFill>
                  <a:srgbClr val="000000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1</a:t>
            </a:r>
            <a:endParaRPr lang="en-US" sz="1950"/>
          </a:p>
        </p:txBody>
      </p:sp>
      <p:sp>
        <p:nvSpPr>
          <p:cNvPr id="7" name="Text 5"/>
          <p:cNvSpPr/>
          <p:nvPr/>
        </p:nvSpPr>
        <p:spPr>
          <a:xfrm>
            <a:off x="964883" y="2493407"/>
            <a:ext cx="2617232" cy="327065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/>
          </a:lstStyle>
          <a:p>
            <a:pPr marL="0" indent="0" algn="l">
              <a:lnSpc>
                <a:spcPts val="2550"/>
              </a:lnSpc>
              <a:buNone/>
            </a:pPr>
            <a:r>
              <a:rPr lang="en-US" sz="2050" b="1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Cliente </a:t>
            </a:r>
            <a:r>
              <a:rPr lang="en-US" sz="2050" b="1">
                <a:solidFill>
                  <a:srgbClr val="000000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↔</a:t>
            </a:r>
            <a:r>
              <a:rPr lang="en-US" sz="2050" b="1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 Venta</a:t>
            </a:r>
            <a:endParaRPr lang="en-US" sz="2050"/>
          </a:p>
        </p:txBody>
      </p:sp>
      <p:sp>
        <p:nvSpPr>
          <p:cNvPr id="8" name="Text 6"/>
          <p:cNvSpPr/>
          <p:nvPr/>
        </p:nvSpPr>
        <p:spPr>
          <a:xfrm>
            <a:off x="964883" y="2946083"/>
            <a:ext cx="6013490" cy="335042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/>
          </a:lstStyle>
          <a:p>
            <a:pPr marL="0" indent="0" algn="l">
              <a:lnSpc>
                <a:spcPts val="2600"/>
              </a:lnSpc>
              <a:buNone/>
            </a:pPr>
            <a:r>
              <a:rPr lang="en-US" sz="160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Un cliente puede tener muchas ventas (1:N).</a:t>
            </a:r>
            <a:endParaRPr lang="en-US" sz="1600"/>
          </a:p>
        </p:txBody>
      </p:sp>
      <p:sp>
        <p:nvSpPr>
          <p:cNvPr id="9" name="Shape 7"/>
          <p:cNvSpPr/>
          <p:nvPr/>
        </p:nvSpPr>
        <p:spPr>
          <a:xfrm>
            <a:off x="7419856" y="1970008"/>
            <a:ext cx="6477833" cy="1543288"/>
          </a:xfrm>
          <a:prstGeom prst="roundRect">
            <a:avLst>
              <a:gd name="adj" fmla="val 7110"/>
            </a:avLst>
          </a:prstGeom>
          <a:solidFill>
            <a:srgbClr val="FFFFFF"/>
          </a:solidFill>
        </p:spPr>
        <p:txBody>
          <a:bodyPr/>
          <a:lstStyle>
            <a:defPPr/>
          </a:lstStyle>
          <a:p>
            <a:pPr/>
          </a:p>
        </p:txBody>
      </p:sp>
      <p:sp>
        <p:nvSpPr>
          <p:cNvPr id="10" name="Shape 8"/>
          <p:cNvSpPr/>
          <p:nvPr/>
        </p:nvSpPr>
        <p:spPr>
          <a:xfrm>
            <a:off x="7419856" y="1947148"/>
            <a:ext cx="6477833" cy="91440"/>
          </a:xfrm>
          <a:prstGeom prst="roundRect">
            <a:avLst>
              <a:gd name="adj" fmla="val 96172"/>
            </a:avLst>
          </a:prstGeom>
          <a:solidFill>
            <a:srgbClr val="FFAD94"/>
          </a:solidFill>
        </p:spPr>
        <p:txBody>
          <a:bodyPr/>
          <a:lstStyle>
            <a:defPPr/>
          </a:lstStyle>
          <a:p>
            <a:pPr/>
          </a:p>
        </p:txBody>
      </p:sp>
      <p:sp>
        <p:nvSpPr>
          <p:cNvPr id="11" name="Shape 9"/>
          <p:cNvSpPr/>
          <p:nvPr/>
        </p:nvSpPr>
        <p:spPr>
          <a:xfrm>
            <a:off x="10344686" y="1656040"/>
            <a:ext cx="628055" cy="628055"/>
          </a:xfrm>
          <a:prstGeom prst="roundRect">
            <a:avLst>
              <a:gd name="adj" fmla="val 145592"/>
            </a:avLst>
          </a:prstGeom>
          <a:solidFill>
            <a:srgbClr val="FFAD94"/>
          </a:solidFill>
        </p:spPr>
        <p:txBody>
          <a:bodyPr/>
          <a:lstStyle>
            <a:defPPr/>
          </a:lstStyle>
          <a:p>
            <a:pPr/>
          </a:p>
        </p:txBody>
      </p:sp>
      <p:sp>
        <p:nvSpPr>
          <p:cNvPr id="12" name="Text 10"/>
          <p:cNvSpPr/>
          <p:nvPr/>
        </p:nvSpPr>
        <p:spPr>
          <a:xfrm>
            <a:off x="10533043" y="1813084"/>
            <a:ext cx="251222" cy="313968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/>
          </a:lstStyle>
          <a:p>
            <a:pPr marL="0" indent="0" algn="l">
              <a:lnSpc>
                <a:spcPts val="3150"/>
              </a:lnSpc>
              <a:buNone/>
            </a:pPr>
            <a:r>
              <a:rPr lang="en-US" sz="1950" b="1">
                <a:solidFill>
                  <a:srgbClr val="000000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2</a:t>
            </a:r>
            <a:endParaRPr lang="en-US" sz="1950"/>
          </a:p>
        </p:txBody>
      </p:sp>
      <p:sp>
        <p:nvSpPr>
          <p:cNvPr id="13" name="Text 11"/>
          <p:cNvSpPr/>
          <p:nvPr/>
        </p:nvSpPr>
        <p:spPr>
          <a:xfrm>
            <a:off x="7652028" y="2493407"/>
            <a:ext cx="2617232" cy="327065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/>
          </a:lstStyle>
          <a:p>
            <a:pPr marL="0" indent="0" algn="l">
              <a:lnSpc>
                <a:spcPts val="2550"/>
              </a:lnSpc>
              <a:buNone/>
            </a:pPr>
            <a:r>
              <a:rPr lang="en-US" sz="2050" b="1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Empleado </a:t>
            </a:r>
            <a:r>
              <a:rPr lang="en-US" sz="2050" b="1">
                <a:solidFill>
                  <a:srgbClr val="000000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↔</a:t>
            </a:r>
            <a:r>
              <a:rPr lang="en-US" sz="2050" b="1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 Venta</a:t>
            </a:r>
            <a:endParaRPr lang="en-US" sz="2050"/>
          </a:p>
        </p:txBody>
      </p:sp>
      <p:sp>
        <p:nvSpPr>
          <p:cNvPr id="14" name="Text 12"/>
          <p:cNvSpPr/>
          <p:nvPr/>
        </p:nvSpPr>
        <p:spPr>
          <a:xfrm>
            <a:off x="7652028" y="2946083"/>
            <a:ext cx="6013490" cy="335042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/>
          </a:lstStyle>
          <a:p>
            <a:pPr marL="0" indent="0" algn="l">
              <a:lnSpc>
                <a:spcPts val="2600"/>
              </a:lnSpc>
              <a:buNone/>
            </a:pPr>
            <a:r>
              <a:rPr lang="en-US" sz="160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Un empleado puede registrar muchas ventas (1:N).</a:t>
            </a:r>
            <a:endParaRPr lang="en-US" sz="1600"/>
          </a:p>
        </p:txBody>
      </p:sp>
      <p:sp>
        <p:nvSpPr>
          <p:cNvPr id="15" name="Shape 13"/>
          <p:cNvSpPr/>
          <p:nvPr/>
        </p:nvSpPr>
        <p:spPr>
          <a:xfrm>
            <a:off x="732711" y="4036576"/>
            <a:ext cx="6477833" cy="1543288"/>
          </a:xfrm>
          <a:prstGeom prst="roundRect">
            <a:avLst>
              <a:gd name="adj" fmla="val 7110"/>
            </a:avLst>
          </a:prstGeom>
          <a:solidFill>
            <a:srgbClr val="FFFFFF"/>
          </a:solidFill>
        </p:spPr>
        <p:txBody>
          <a:bodyPr/>
          <a:lstStyle>
            <a:defPPr/>
          </a:lstStyle>
          <a:p>
            <a:pPr/>
          </a:p>
        </p:txBody>
      </p:sp>
      <p:sp>
        <p:nvSpPr>
          <p:cNvPr id="16" name="Shape 14"/>
          <p:cNvSpPr/>
          <p:nvPr/>
        </p:nvSpPr>
        <p:spPr>
          <a:xfrm>
            <a:off x="732711" y="4013716"/>
            <a:ext cx="6477833" cy="91440"/>
          </a:xfrm>
          <a:prstGeom prst="roundRect">
            <a:avLst>
              <a:gd name="adj" fmla="val 96172"/>
            </a:avLst>
          </a:prstGeom>
          <a:solidFill>
            <a:srgbClr val="FFAD94"/>
          </a:solidFill>
        </p:spPr>
        <p:txBody>
          <a:bodyPr/>
          <a:lstStyle>
            <a:defPPr/>
          </a:lstStyle>
          <a:p>
            <a:pPr/>
          </a:p>
        </p:txBody>
      </p:sp>
      <p:sp>
        <p:nvSpPr>
          <p:cNvPr id="17" name="Shape 15"/>
          <p:cNvSpPr/>
          <p:nvPr/>
        </p:nvSpPr>
        <p:spPr>
          <a:xfrm>
            <a:off x="3657540" y="3722608"/>
            <a:ext cx="628055" cy="628055"/>
          </a:xfrm>
          <a:prstGeom prst="roundRect">
            <a:avLst>
              <a:gd name="adj" fmla="val 145592"/>
            </a:avLst>
          </a:prstGeom>
          <a:solidFill>
            <a:srgbClr val="FFAD94"/>
          </a:solidFill>
        </p:spPr>
        <p:txBody>
          <a:bodyPr/>
          <a:lstStyle>
            <a:defPPr/>
          </a:lstStyle>
          <a:p>
            <a:pPr/>
          </a:p>
        </p:txBody>
      </p:sp>
      <p:sp>
        <p:nvSpPr>
          <p:cNvPr id="18" name="Text 16"/>
          <p:cNvSpPr/>
          <p:nvPr/>
        </p:nvSpPr>
        <p:spPr>
          <a:xfrm>
            <a:off x="3845897" y="3879652"/>
            <a:ext cx="251222" cy="313968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/>
          </a:lstStyle>
          <a:p>
            <a:pPr marL="0" indent="0" algn="l">
              <a:lnSpc>
                <a:spcPts val="3150"/>
              </a:lnSpc>
              <a:buNone/>
            </a:pPr>
            <a:r>
              <a:rPr lang="en-US" sz="1950" b="1">
                <a:solidFill>
                  <a:srgbClr val="000000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3</a:t>
            </a:r>
            <a:endParaRPr lang="en-US" sz="1950"/>
          </a:p>
        </p:txBody>
      </p:sp>
      <p:sp>
        <p:nvSpPr>
          <p:cNvPr id="19" name="Text 17"/>
          <p:cNvSpPr/>
          <p:nvPr/>
        </p:nvSpPr>
        <p:spPr>
          <a:xfrm>
            <a:off x="964883" y="4559975"/>
            <a:ext cx="2886075" cy="327065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/>
          </a:lstStyle>
          <a:p>
            <a:pPr marL="0" indent="0" algn="l">
              <a:lnSpc>
                <a:spcPts val="2550"/>
              </a:lnSpc>
              <a:buNone/>
            </a:pPr>
            <a:r>
              <a:rPr lang="en-US" sz="2050" b="1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Venta </a:t>
            </a:r>
            <a:r>
              <a:rPr lang="en-US" sz="2050" b="1">
                <a:solidFill>
                  <a:srgbClr val="000000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↔</a:t>
            </a:r>
            <a:r>
              <a:rPr lang="en-US" sz="2050" b="1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 Detalle Venta</a:t>
            </a:r>
            <a:endParaRPr lang="en-US" sz="2050"/>
          </a:p>
        </p:txBody>
      </p:sp>
      <p:sp>
        <p:nvSpPr>
          <p:cNvPr id="20" name="Text 18"/>
          <p:cNvSpPr/>
          <p:nvPr/>
        </p:nvSpPr>
        <p:spPr>
          <a:xfrm>
            <a:off x="964883" y="5012650"/>
            <a:ext cx="6013490" cy="335042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/>
          </a:lstStyle>
          <a:p>
            <a:pPr marL="0" indent="0" algn="l">
              <a:lnSpc>
                <a:spcPts val="2600"/>
              </a:lnSpc>
              <a:buNone/>
            </a:pPr>
            <a:r>
              <a:rPr lang="en-US" sz="160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Una venta puede tener múltiples productos (1:N).</a:t>
            </a:r>
            <a:endParaRPr lang="en-US" sz="1600"/>
          </a:p>
        </p:txBody>
      </p:sp>
      <p:sp>
        <p:nvSpPr>
          <p:cNvPr id="21" name="Shape 19"/>
          <p:cNvSpPr/>
          <p:nvPr/>
        </p:nvSpPr>
        <p:spPr>
          <a:xfrm>
            <a:off x="7419856" y="4036576"/>
            <a:ext cx="6477833" cy="1543288"/>
          </a:xfrm>
          <a:prstGeom prst="roundRect">
            <a:avLst>
              <a:gd name="adj" fmla="val 7110"/>
            </a:avLst>
          </a:prstGeom>
          <a:solidFill>
            <a:srgbClr val="FFFFFF"/>
          </a:solidFill>
        </p:spPr>
        <p:txBody>
          <a:bodyPr/>
          <a:lstStyle>
            <a:defPPr/>
          </a:lstStyle>
          <a:p>
            <a:pPr/>
          </a:p>
        </p:txBody>
      </p:sp>
      <p:sp>
        <p:nvSpPr>
          <p:cNvPr id="22" name="Shape 20"/>
          <p:cNvSpPr/>
          <p:nvPr/>
        </p:nvSpPr>
        <p:spPr>
          <a:xfrm>
            <a:off x="7419856" y="4013716"/>
            <a:ext cx="6477833" cy="91440"/>
          </a:xfrm>
          <a:prstGeom prst="roundRect">
            <a:avLst>
              <a:gd name="adj" fmla="val 96172"/>
            </a:avLst>
          </a:prstGeom>
          <a:solidFill>
            <a:srgbClr val="FFAD94"/>
          </a:solidFill>
        </p:spPr>
        <p:txBody>
          <a:bodyPr/>
          <a:lstStyle>
            <a:defPPr/>
          </a:lstStyle>
          <a:p>
            <a:pPr/>
          </a:p>
        </p:txBody>
      </p:sp>
      <p:sp>
        <p:nvSpPr>
          <p:cNvPr id="23" name="Shape 21"/>
          <p:cNvSpPr/>
          <p:nvPr/>
        </p:nvSpPr>
        <p:spPr>
          <a:xfrm>
            <a:off x="10344686" y="3722608"/>
            <a:ext cx="628055" cy="628055"/>
          </a:xfrm>
          <a:prstGeom prst="roundRect">
            <a:avLst>
              <a:gd name="adj" fmla="val 145592"/>
            </a:avLst>
          </a:prstGeom>
          <a:solidFill>
            <a:srgbClr val="FFAD94"/>
          </a:solidFill>
        </p:spPr>
        <p:txBody>
          <a:bodyPr/>
          <a:lstStyle>
            <a:defPPr/>
          </a:lstStyle>
          <a:p>
            <a:pPr/>
          </a:p>
        </p:txBody>
      </p:sp>
      <p:sp>
        <p:nvSpPr>
          <p:cNvPr id="24" name="Text 22"/>
          <p:cNvSpPr/>
          <p:nvPr/>
        </p:nvSpPr>
        <p:spPr>
          <a:xfrm>
            <a:off x="10533043" y="3879652"/>
            <a:ext cx="251222" cy="313968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/>
          </a:lstStyle>
          <a:p>
            <a:pPr marL="0" indent="0" algn="l">
              <a:lnSpc>
                <a:spcPts val="3150"/>
              </a:lnSpc>
              <a:buNone/>
            </a:pPr>
            <a:r>
              <a:rPr lang="en-US" sz="1950" b="1">
                <a:solidFill>
                  <a:srgbClr val="000000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4</a:t>
            </a:r>
            <a:endParaRPr lang="en-US" sz="1950"/>
          </a:p>
        </p:txBody>
      </p:sp>
      <p:sp>
        <p:nvSpPr>
          <p:cNvPr id="25" name="Text 23"/>
          <p:cNvSpPr/>
          <p:nvPr/>
        </p:nvSpPr>
        <p:spPr>
          <a:xfrm>
            <a:off x="7652028" y="4559975"/>
            <a:ext cx="3322558" cy="327065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/>
          </a:lstStyle>
          <a:p>
            <a:pPr marL="0" indent="0" algn="l">
              <a:lnSpc>
                <a:spcPts val="2550"/>
              </a:lnSpc>
              <a:buNone/>
            </a:pPr>
            <a:r>
              <a:rPr lang="en-US" sz="2050" b="1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Producto </a:t>
            </a:r>
            <a:r>
              <a:rPr lang="en-US" sz="2050" b="1">
                <a:solidFill>
                  <a:srgbClr val="000000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↔</a:t>
            </a:r>
            <a:r>
              <a:rPr lang="en-US" sz="2050" b="1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 Detalle Venta</a:t>
            </a:r>
            <a:endParaRPr lang="en-US" sz="2050"/>
          </a:p>
        </p:txBody>
      </p:sp>
      <p:sp>
        <p:nvSpPr>
          <p:cNvPr id="26" name="Text 24"/>
          <p:cNvSpPr/>
          <p:nvPr/>
        </p:nvSpPr>
        <p:spPr>
          <a:xfrm>
            <a:off x="7652028" y="5012650"/>
            <a:ext cx="6013490" cy="335042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/>
          </a:lstStyle>
          <a:p>
            <a:pPr marL="0" indent="0" algn="l">
              <a:lnSpc>
                <a:spcPts val="2600"/>
              </a:lnSpc>
              <a:buNone/>
            </a:pPr>
            <a:r>
              <a:rPr lang="en-US" sz="160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Un producto puede ser parte de varias ventas (1:N).</a:t>
            </a:r>
            <a:endParaRPr lang="en-US" sz="1600"/>
          </a:p>
        </p:txBody>
      </p:sp>
      <p:sp>
        <p:nvSpPr>
          <p:cNvPr id="27" name="Shape 25"/>
          <p:cNvSpPr/>
          <p:nvPr/>
        </p:nvSpPr>
        <p:spPr>
          <a:xfrm>
            <a:off x="732711" y="6103144"/>
            <a:ext cx="6477833" cy="1543288"/>
          </a:xfrm>
          <a:prstGeom prst="roundRect">
            <a:avLst>
              <a:gd name="adj" fmla="val 7110"/>
            </a:avLst>
          </a:prstGeom>
          <a:solidFill>
            <a:srgbClr val="FFFFFF"/>
          </a:solidFill>
        </p:spPr>
        <p:txBody>
          <a:bodyPr/>
          <a:lstStyle>
            <a:defPPr/>
          </a:lstStyle>
          <a:p>
            <a:pPr/>
          </a:p>
        </p:txBody>
      </p:sp>
      <p:sp>
        <p:nvSpPr>
          <p:cNvPr id="28" name="Shape 26"/>
          <p:cNvSpPr/>
          <p:nvPr/>
        </p:nvSpPr>
        <p:spPr>
          <a:xfrm>
            <a:off x="732711" y="6080284"/>
            <a:ext cx="6477833" cy="91440"/>
          </a:xfrm>
          <a:prstGeom prst="roundRect">
            <a:avLst>
              <a:gd name="adj" fmla="val 96172"/>
            </a:avLst>
          </a:prstGeom>
          <a:solidFill>
            <a:srgbClr val="FFAD94"/>
          </a:solidFill>
        </p:spPr>
        <p:txBody>
          <a:bodyPr/>
          <a:lstStyle>
            <a:defPPr/>
          </a:lstStyle>
          <a:p>
            <a:pPr/>
          </a:p>
        </p:txBody>
      </p:sp>
      <p:sp>
        <p:nvSpPr>
          <p:cNvPr id="29" name="Shape 27"/>
          <p:cNvSpPr/>
          <p:nvPr/>
        </p:nvSpPr>
        <p:spPr>
          <a:xfrm>
            <a:off x="3657540" y="5789176"/>
            <a:ext cx="628055" cy="628055"/>
          </a:xfrm>
          <a:prstGeom prst="roundRect">
            <a:avLst>
              <a:gd name="adj" fmla="val 145592"/>
            </a:avLst>
          </a:prstGeom>
          <a:solidFill>
            <a:srgbClr val="FFAD94"/>
          </a:solidFill>
        </p:spPr>
        <p:txBody>
          <a:bodyPr/>
          <a:lstStyle>
            <a:defPPr/>
          </a:lstStyle>
          <a:p>
            <a:pPr/>
          </a:p>
        </p:txBody>
      </p:sp>
      <p:sp>
        <p:nvSpPr>
          <p:cNvPr id="30" name="Text 28"/>
          <p:cNvSpPr/>
          <p:nvPr/>
        </p:nvSpPr>
        <p:spPr>
          <a:xfrm>
            <a:off x="3845897" y="5946219"/>
            <a:ext cx="251222" cy="313968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/>
          </a:lstStyle>
          <a:p>
            <a:pPr marL="0" indent="0" algn="l">
              <a:lnSpc>
                <a:spcPts val="3150"/>
              </a:lnSpc>
              <a:buNone/>
            </a:pPr>
            <a:r>
              <a:rPr lang="en-US" sz="1950" b="1">
                <a:solidFill>
                  <a:srgbClr val="000000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5</a:t>
            </a:r>
            <a:endParaRPr lang="en-US" sz="1950"/>
          </a:p>
        </p:txBody>
      </p:sp>
      <p:sp>
        <p:nvSpPr>
          <p:cNvPr id="31" name="Text 29"/>
          <p:cNvSpPr/>
          <p:nvPr/>
        </p:nvSpPr>
        <p:spPr>
          <a:xfrm>
            <a:off x="964883" y="6626543"/>
            <a:ext cx="2975015" cy="327065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/>
          </a:lstStyle>
          <a:p>
            <a:pPr marL="0" indent="0" algn="l">
              <a:lnSpc>
                <a:spcPts val="2550"/>
              </a:lnSpc>
              <a:buNone/>
            </a:pPr>
            <a:r>
              <a:rPr lang="en-US" sz="2050" b="1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Producto </a:t>
            </a:r>
            <a:r>
              <a:rPr lang="en-US" sz="2050" b="1">
                <a:solidFill>
                  <a:srgbClr val="000000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↔</a:t>
            </a:r>
            <a:r>
              <a:rPr lang="en-US" sz="2050" b="1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 Inventario</a:t>
            </a:r>
            <a:endParaRPr lang="en-US" sz="2050"/>
          </a:p>
        </p:txBody>
      </p:sp>
      <p:sp>
        <p:nvSpPr>
          <p:cNvPr id="32" name="Text 30"/>
          <p:cNvSpPr/>
          <p:nvPr/>
        </p:nvSpPr>
        <p:spPr>
          <a:xfrm>
            <a:off x="964883" y="7079218"/>
            <a:ext cx="6013490" cy="335042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/>
          </a:lstStyle>
          <a:p>
            <a:pPr marL="0" indent="0" algn="l">
              <a:lnSpc>
                <a:spcPts val="2600"/>
              </a:lnSpc>
              <a:buNone/>
            </a:pPr>
            <a:r>
              <a:rPr lang="en-US" sz="160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Cada producto es registrado en el inventario (1:N).</a:t>
            </a:r>
            <a:endParaRPr lang="en-US" sz="1600"/>
          </a:p>
        </p:txBody>
      </p:sp>
      <p:sp>
        <p:nvSpPr>
          <p:cNvPr id="33" name="Shape 31"/>
          <p:cNvSpPr/>
          <p:nvPr/>
        </p:nvSpPr>
        <p:spPr>
          <a:xfrm>
            <a:off x="7419856" y="6103144"/>
            <a:ext cx="6477833" cy="1543288"/>
          </a:xfrm>
          <a:prstGeom prst="roundRect">
            <a:avLst>
              <a:gd name="adj" fmla="val 7110"/>
            </a:avLst>
          </a:prstGeom>
          <a:solidFill>
            <a:srgbClr val="FFFFFF"/>
          </a:solidFill>
        </p:spPr>
        <p:txBody>
          <a:bodyPr/>
          <a:lstStyle>
            <a:defPPr/>
          </a:lstStyle>
          <a:p>
            <a:pPr/>
          </a:p>
        </p:txBody>
      </p:sp>
      <p:sp>
        <p:nvSpPr>
          <p:cNvPr id="34" name="Shape 32"/>
          <p:cNvSpPr/>
          <p:nvPr/>
        </p:nvSpPr>
        <p:spPr>
          <a:xfrm>
            <a:off x="7419856" y="6080284"/>
            <a:ext cx="6477833" cy="91440"/>
          </a:xfrm>
          <a:prstGeom prst="roundRect">
            <a:avLst>
              <a:gd name="adj" fmla="val 96172"/>
            </a:avLst>
          </a:prstGeom>
          <a:solidFill>
            <a:srgbClr val="FFAD94"/>
          </a:solidFill>
        </p:spPr>
        <p:txBody>
          <a:bodyPr/>
          <a:lstStyle>
            <a:defPPr/>
          </a:lstStyle>
          <a:p>
            <a:pPr/>
          </a:p>
        </p:txBody>
      </p:sp>
      <p:sp>
        <p:nvSpPr>
          <p:cNvPr id="35" name="Shape 33"/>
          <p:cNvSpPr/>
          <p:nvPr/>
        </p:nvSpPr>
        <p:spPr>
          <a:xfrm>
            <a:off x="10344686" y="5789176"/>
            <a:ext cx="628055" cy="628055"/>
          </a:xfrm>
          <a:prstGeom prst="roundRect">
            <a:avLst>
              <a:gd name="adj" fmla="val 145592"/>
            </a:avLst>
          </a:prstGeom>
          <a:solidFill>
            <a:srgbClr val="FFAD94"/>
          </a:solidFill>
        </p:spPr>
        <p:txBody>
          <a:bodyPr/>
          <a:lstStyle>
            <a:defPPr/>
          </a:lstStyle>
          <a:p>
            <a:pPr/>
          </a:p>
        </p:txBody>
      </p:sp>
      <p:sp>
        <p:nvSpPr>
          <p:cNvPr id="36" name="Text 34"/>
          <p:cNvSpPr/>
          <p:nvPr/>
        </p:nvSpPr>
        <p:spPr>
          <a:xfrm>
            <a:off x="10533043" y="5946219"/>
            <a:ext cx="251222" cy="313968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/>
          </a:lstStyle>
          <a:p>
            <a:pPr marL="0" indent="0" algn="l">
              <a:lnSpc>
                <a:spcPts val="3150"/>
              </a:lnSpc>
              <a:buNone/>
            </a:pPr>
            <a:r>
              <a:rPr lang="en-US" sz="1950" b="1">
                <a:solidFill>
                  <a:srgbClr val="000000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6</a:t>
            </a:r>
            <a:endParaRPr lang="en-US" sz="1950"/>
          </a:p>
        </p:txBody>
      </p:sp>
      <p:sp>
        <p:nvSpPr>
          <p:cNvPr id="37" name="Text 35"/>
          <p:cNvSpPr/>
          <p:nvPr/>
        </p:nvSpPr>
        <p:spPr>
          <a:xfrm>
            <a:off x="7652028" y="6626543"/>
            <a:ext cx="3044547" cy="327065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/>
          </a:lstStyle>
          <a:p>
            <a:pPr marL="0" indent="0" algn="l">
              <a:lnSpc>
                <a:spcPts val="2550"/>
              </a:lnSpc>
              <a:buNone/>
            </a:pPr>
            <a:r>
              <a:rPr lang="en-US" sz="2050" b="1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Producto </a:t>
            </a:r>
            <a:r>
              <a:rPr lang="en-US" sz="2050" b="1">
                <a:solidFill>
                  <a:srgbClr val="000000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↔</a:t>
            </a:r>
            <a:r>
              <a:rPr lang="en-US" sz="2050" b="1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 Promoción</a:t>
            </a:r>
            <a:endParaRPr lang="en-US" sz="2050"/>
          </a:p>
        </p:txBody>
      </p:sp>
      <p:sp>
        <p:nvSpPr>
          <p:cNvPr id="38" name="Text 36"/>
          <p:cNvSpPr/>
          <p:nvPr/>
        </p:nvSpPr>
        <p:spPr>
          <a:xfrm>
            <a:off x="7652028" y="7079218"/>
            <a:ext cx="6013490" cy="335042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/>
          </a:lstStyle>
          <a:p>
            <a:pPr marL="0" indent="0" algn="l">
              <a:lnSpc>
                <a:spcPts val="2600"/>
              </a:lnSpc>
              <a:buNone/>
            </a:pPr>
            <a:r>
              <a:rPr lang="en-US" sz="160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Relación N:M entre productos y promociones.</a:t>
            </a:r>
            <a:endParaRPr lang="en-US" sz="1600"/>
          </a:p>
        </p:txBody>
      </p:sp>
    </p:spTree>
  </p:cSld>
  <p:clrMapOvr>
    <a:masterClrMapping/>
  </p:clrMapOvr>
  <p:transition/>
  <p:timing/>
</p:sld>
</file>

<file path=ppt/slides/slide9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664256"/>
            <a:ext cx="7343180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/>
          </a:lstStyle>
          <a:p>
            <a:pPr marL="0" indent="0" algn="l">
              <a:lnSpc>
                <a:spcPts val="5550"/>
              </a:lnSpc>
              <a:buNone/>
            </a:pPr>
            <a:r>
              <a:rPr lang="en-US" sz="4450" b="1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Integridad y Restricciones</a:t>
            </a:r>
            <a:endParaRPr lang="en-US" sz="4450"/>
          </a:p>
        </p:txBody>
      </p:sp>
      <p:sp>
        <p:nvSpPr>
          <p:cNvPr id="4" name="Text 1"/>
          <p:cNvSpPr/>
          <p:nvPr/>
        </p:nvSpPr>
        <p:spPr>
          <a:xfrm>
            <a:off x="793790" y="2713196"/>
            <a:ext cx="7556421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>
            <a:defPPr/>
          </a:lstStyle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Se usaron restricciones como NOT NULL, UNIQUE, CHECK, DEFAULT, AUTO_INCREMENT/SERIAL.</a:t>
            </a:r>
            <a:endParaRPr lang="en-US" sz="1750"/>
          </a:p>
        </p:txBody>
      </p:sp>
      <p:sp>
        <p:nvSpPr>
          <p:cNvPr id="5" name="Shape 2"/>
          <p:cNvSpPr/>
          <p:nvPr/>
        </p:nvSpPr>
        <p:spPr>
          <a:xfrm>
            <a:off x="793790" y="3694152"/>
            <a:ext cx="7556421" cy="1322189"/>
          </a:xfrm>
          <a:prstGeom prst="roundRect">
            <a:avLst>
              <a:gd name="adj" fmla="val 7205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  <p:txBody>
          <a:bodyPr/>
          <a:lstStyle>
            <a:defPPr/>
          </a:lstStyle>
          <a:p>
            <a:pPr/>
          </a:p>
        </p:txBody>
      </p:sp>
      <p:sp>
        <p:nvSpPr>
          <p:cNvPr id="6" name="Text 3"/>
          <p:cNvSpPr/>
          <p:nvPr/>
        </p:nvSpPr>
        <p:spPr>
          <a:xfrm>
            <a:off x="1028224" y="3928586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/>
          </a:lstStyle>
          <a:p>
            <a:pPr marL="0" indent="0" algn="l">
              <a:lnSpc>
                <a:spcPts val="2750"/>
              </a:lnSpc>
              <a:buNone/>
            </a:pPr>
            <a:r>
              <a:rPr lang="en-US" sz="2200" b="1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Claves Foráneas</a:t>
            </a:r>
            <a:endParaRPr lang="en-US" sz="2200"/>
          </a:p>
        </p:txBody>
      </p:sp>
      <p:sp>
        <p:nvSpPr>
          <p:cNvPr id="7" name="Text 4"/>
          <p:cNvSpPr/>
          <p:nvPr/>
        </p:nvSpPr>
        <p:spPr>
          <a:xfrm>
            <a:off x="1028224" y="4419005"/>
            <a:ext cx="7087553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/>
          </a:lstStyle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Para relaciones entre tablas.</a:t>
            </a:r>
            <a:endParaRPr lang="en-US" sz="1750"/>
          </a:p>
        </p:txBody>
      </p:sp>
      <p:sp>
        <p:nvSpPr>
          <p:cNvPr id="8" name="Shape 5"/>
          <p:cNvSpPr/>
          <p:nvPr/>
        </p:nvSpPr>
        <p:spPr>
          <a:xfrm>
            <a:off x="793790" y="5243155"/>
            <a:ext cx="7556421" cy="1322189"/>
          </a:xfrm>
          <a:prstGeom prst="roundRect">
            <a:avLst>
              <a:gd name="adj" fmla="val 7205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  <p:txBody>
          <a:bodyPr/>
          <a:lstStyle>
            <a:defPPr/>
          </a:lstStyle>
          <a:p>
            <a:pPr/>
          </a:p>
        </p:txBody>
      </p:sp>
      <p:sp>
        <p:nvSpPr>
          <p:cNvPr id="9" name="Text 6"/>
          <p:cNvSpPr/>
          <p:nvPr/>
        </p:nvSpPr>
        <p:spPr>
          <a:xfrm>
            <a:off x="1028224" y="5477589"/>
            <a:ext cx="4569262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/>
          </a:lstStyle>
          <a:p>
            <a:pPr marL="0" indent="0" algn="l">
              <a:lnSpc>
                <a:spcPts val="2750"/>
              </a:lnSpc>
              <a:buNone/>
            </a:pPr>
            <a:r>
              <a:rPr lang="en-US" sz="2200" b="1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ON DELETE CASCADE/SET NULL</a:t>
            </a:r>
            <a:endParaRPr lang="en-US" sz="2200"/>
          </a:p>
        </p:txBody>
      </p:sp>
      <p:sp>
        <p:nvSpPr>
          <p:cNvPr id="10" name="Text 7"/>
          <p:cNvSpPr/>
          <p:nvPr/>
        </p:nvSpPr>
        <p:spPr>
          <a:xfrm>
            <a:off x="1028224" y="5968008"/>
            <a:ext cx="7087553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/>
          </a:lstStyle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Para gestionar la eliminación de datos relacionados.</a:t>
            </a:r>
            <a:endParaRPr lang="en-US" sz="1750"/>
          </a:p>
        </p:txBody>
      </p:sp>
    </p:spTree>
  </p:cSld>
  <p:clrMapOvr>
    <a:masterClrMapping/>
  </p:clrMapOvr>
  <p:transition/>
  <p:timing/>
</p:sld>
</file>

<file path=ppt/tags/tag1.xml><?xml version="1.0" encoding="utf-8"?>
<p:tagLst xmlns:p="http://schemas.openxmlformats.org/presentationml/2006/main">
  <p:tag name="AS_NET" val="4.0.30319.42000"/>
  <p:tag name="AS_OS" val="Microsoft Windows NT 10.0.14393.0"/>
  <p:tag name="AS_RELEASE_DATE" val="2019.12.14"/>
  <p:tag name="AS_TITLE" val="Aspose.Slides for .NET 4.0 Client Profile"/>
  <p:tag name="AS_VERSION" val="19.12"/>
</p:tagLst>
</file>

<file path=ppt/theme/theme1.xml><?xml version="1.0" encoding="utf-8"?>
<a:theme xmlns:r="http://schemas.openxmlformats.org/officeDocument/2006/relationships"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Arial"/>
        <a:cs typeface="Arial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Arial"/>
        <a:cs typeface="Arial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:vt="http://schemas.openxmlformats.org/officeDocument/2006/docPropsVTypes" xmlns="http://schemas.openxmlformats.org/officeDocument/2006/extended-properties">
  <Company/>
  <PresentationFormat>On-screen Show (16:9)</PresentationFormat>
  <Paragraphs>85</Paragraphs>
  <Slides>10</Slides>
  <Notes>10</Notes>
  <TotalTime>0</TotalTime>
  <HiddenSlides>0</HiddenSlides>
  <MMClips>0</MMClips>
  <ScaleCrop>0</ScaleCrop>
  <HeadingPairs>
    <vt:vector baseType="variant" size="6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baseType="lpstr" size="16">
      <vt:lpstr>Arial</vt:lpstr>
      <vt:lpstr>Calibri Light</vt:lpstr>
      <vt:lpstr>Calibri</vt:lpstr>
      <vt:lpstr>Merriweather Bold</vt:lpstr>
      <vt:lpstr>Open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0</LinksUpToDate>
  <SharedDoc>0</SharedDoc>
  <HyperlinksChanged>0</HyperlinksChanged>
  <Application>Aspose.Slides for .NET</Application>
  <AppVersion>19.1200</AppVersion>
</Properties>
</file>

<file path=docProps/core.xml><?xml version="1.0" encoding="utf-8"?>
<cp:coreProperties xmlns:dc="http://purl.org/dc/elements/1.1/" xmlns:dcterms="http://purl.org/dc/terms/" xmlns:dcmitype="http://purl.org/dc/dcmitype/" xmlns:xsi="http://www.w3.org/2001/XMLSchema-instance" xmlns:cp="http://schemas.openxmlformats.org/package/2006/metadata/core-properties">
  <cp:revision>1</cp:revision>
  <dcterms:created xsi:type="dcterms:W3CDTF">2025-08-04T04:03:44Z</dcterms:created>
  <dcterms:modified xsi:type="dcterms:W3CDTF">2025-08-04T04:07:59Z</dcterms:modified>
</cp:coreProperties>
</file>